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28"/>
  </p:notesMasterIdLst>
  <p:handoutMasterIdLst>
    <p:handoutMasterId r:id="rId29"/>
  </p:handoutMasterIdLst>
  <p:sldIdLst>
    <p:sldId id="405" r:id="rId4"/>
    <p:sldId id="413" r:id="rId5"/>
    <p:sldId id="416" r:id="rId6"/>
    <p:sldId id="408" r:id="rId7"/>
    <p:sldId id="414" r:id="rId8"/>
    <p:sldId id="400" r:id="rId9"/>
    <p:sldId id="430" r:id="rId10"/>
    <p:sldId id="412" r:id="rId11"/>
    <p:sldId id="425" r:id="rId12"/>
    <p:sldId id="415" r:id="rId13"/>
    <p:sldId id="419" r:id="rId14"/>
    <p:sldId id="396" r:id="rId15"/>
    <p:sldId id="390" r:id="rId16"/>
    <p:sldId id="417" r:id="rId17"/>
    <p:sldId id="418" r:id="rId18"/>
    <p:sldId id="431" r:id="rId19"/>
    <p:sldId id="422" r:id="rId20"/>
    <p:sldId id="420" r:id="rId21"/>
    <p:sldId id="426" r:id="rId22"/>
    <p:sldId id="421" r:id="rId23"/>
    <p:sldId id="410" r:id="rId24"/>
    <p:sldId id="427" r:id="rId25"/>
    <p:sldId id="409" r:id="rId26"/>
    <p:sldId id="424" r:id="rId27"/>
  </p:sldIdLst>
  <p:sldSz cx="24384000" cy="13716000"/>
  <p:notesSz cx="6797675" cy="9926638"/>
  <p:defaultTextStyle>
    <a:defPPr>
      <a:defRPr lang="en-US"/>
    </a:defPPr>
    <a:lvl1pPr algn="l" defTabSz="825500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Open Sans" pitchFamily="34" charset="0"/>
        <a:ea typeface="+mn-ea"/>
        <a:cs typeface="Open Sans" pitchFamily="34" charset="0"/>
        <a:sym typeface="Open Sans" pitchFamily="34" charset="0"/>
      </a:defRPr>
    </a:lvl1pPr>
    <a:lvl2pPr marL="457200" indent="-228600" algn="l" defTabSz="825500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Open Sans" pitchFamily="34" charset="0"/>
        <a:ea typeface="+mn-ea"/>
        <a:cs typeface="Open Sans" pitchFamily="34" charset="0"/>
        <a:sym typeface="Open Sans" pitchFamily="34" charset="0"/>
      </a:defRPr>
    </a:lvl2pPr>
    <a:lvl3pPr marL="914400" indent="-457200" algn="l" defTabSz="825500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Open Sans" pitchFamily="34" charset="0"/>
        <a:ea typeface="+mn-ea"/>
        <a:cs typeface="Open Sans" pitchFamily="34" charset="0"/>
        <a:sym typeface="Open Sans" pitchFamily="34" charset="0"/>
      </a:defRPr>
    </a:lvl3pPr>
    <a:lvl4pPr marL="1371600" indent="-685800" algn="l" defTabSz="825500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Open Sans" pitchFamily="34" charset="0"/>
        <a:ea typeface="+mn-ea"/>
        <a:cs typeface="Open Sans" pitchFamily="34" charset="0"/>
        <a:sym typeface="Open Sans" pitchFamily="34" charset="0"/>
      </a:defRPr>
    </a:lvl4pPr>
    <a:lvl5pPr marL="1828800" indent="-914400" algn="l" defTabSz="825500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Open Sans" pitchFamily="34" charset="0"/>
        <a:ea typeface="+mn-ea"/>
        <a:cs typeface="Open Sans" pitchFamily="34" charset="0"/>
        <a:sym typeface="Open Sans" pitchFamily="34" charset="0"/>
      </a:defRPr>
    </a:lvl5pPr>
    <a:lvl6pPr marL="2286000" algn="l" defTabSz="914400" rtl="0" eaLnBrk="1" latinLnBrk="0" hangingPunct="1">
      <a:defRPr sz="5600" kern="1200">
        <a:solidFill>
          <a:srgbClr val="000000"/>
        </a:solidFill>
        <a:latin typeface="Open Sans" pitchFamily="34" charset="0"/>
        <a:ea typeface="+mn-ea"/>
        <a:cs typeface="Open Sans" pitchFamily="34" charset="0"/>
        <a:sym typeface="Open Sans" pitchFamily="34" charset="0"/>
      </a:defRPr>
    </a:lvl6pPr>
    <a:lvl7pPr marL="2743200" algn="l" defTabSz="914400" rtl="0" eaLnBrk="1" latinLnBrk="0" hangingPunct="1">
      <a:defRPr sz="5600" kern="1200">
        <a:solidFill>
          <a:srgbClr val="000000"/>
        </a:solidFill>
        <a:latin typeface="Open Sans" pitchFamily="34" charset="0"/>
        <a:ea typeface="+mn-ea"/>
        <a:cs typeface="Open Sans" pitchFamily="34" charset="0"/>
        <a:sym typeface="Open Sans" pitchFamily="34" charset="0"/>
      </a:defRPr>
    </a:lvl7pPr>
    <a:lvl8pPr marL="3200400" algn="l" defTabSz="914400" rtl="0" eaLnBrk="1" latinLnBrk="0" hangingPunct="1">
      <a:defRPr sz="5600" kern="1200">
        <a:solidFill>
          <a:srgbClr val="000000"/>
        </a:solidFill>
        <a:latin typeface="Open Sans" pitchFamily="34" charset="0"/>
        <a:ea typeface="+mn-ea"/>
        <a:cs typeface="Open Sans" pitchFamily="34" charset="0"/>
        <a:sym typeface="Open Sans" pitchFamily="34" charset="0"/>
      </a:defRPr>
    </a:lvl8pPr>
    <a:lvl9pPr marL="3657600" algn="l" defTabSz="914400" rtl="0" eaLnBrk="1" latinLnBrk="0" hangingPunct="1">
      <a:defRPr sz="5600" kern="1200">
        <a:solidFill>
          <a:srgbClr val="000000"/>
        </a:solidFill>
        <a:latin typeface="Open Sans" pitchFamily="34" charset="0"/>
        <a:ea typeface="+mn-ea"/>
        <a:cs typeface="Open Sans" pitchFamily="34" charset="0"/>
        <a:sym typeface="Open Sans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BD44"/>
    <a:srgbClr val="8EC449"/>
    <a:srgbClr val="083754"/>
    <a:srgbClr val="5E5E5E"/>
    <a:srgbClr val="0000FF"/>
    <a:srgbClr val="004D44"/>
    <a:srgbClr val="723282"/>
    <a:srgbClr val="A39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85157" autoAdjust="0"/>
  </p:normalViewPr>
  <p:slideViewPr>
    <p:cSldViewPr snapToGrid="0" snapToObjects="1">
      <p:cViewPr varScale="1">
        <p:scale>
          <a:sx n="34" d="100"/>
          <a:sy n="34" d="100"/>
        </p:scale>
        <p:origin x="1205" y="19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251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Header Placeholder 1">
            <a:extLst>
              <a:ext uri="{FF2B5EF4-FFF2-40B4-BE49-F238E27FC236}">
                <a16:creationId xmlns:a16="http://schemas.microsoft.com/office/drawing/2014/main" id="{BF8D5D17-27AD-4ADE-B195-070F9FF45E8A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84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0">
              <a:defRPr sz="1200">
                <a:ea typeface="Open Sans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1747" name="Date Placeholder 2">
            <a:extLst>
              <a:ext uri="{FF2B5EF4-FFF2-40B4-BE49-F238E27FC236}">
                <a16:creationId xmlns:a16="http://schemas.microsoft.com/office/drawing/2014/main" id="{F4CAC55E-E386-4F15-9B2F-30A7726963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xfrm>
            <a:off x="3849688" y="0"/>
            <a:ext cx="2946400" cy="4984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0">
              <a:defRPr sz="1200">
                <a:ea typeface="Open Sans" pitchFamily="34" charset="0"/>
              </a:defRPr>
            </a:lvl1pPr>
          </a:lstStyle>
          <a:p>
            <a:pPr>
              <a:defRPr/>
            </a:pPr>
            <a:fld id="{4E3D3CBF-87C4-44C7-B794-5808180737E9}" type="datetimeFigureOut">
              <a:rPr lang="en-US" altLang="en-US"/>
              <a:pPr>
                <a:defRPr/>
              </a:pPr>
              <a:t>2/17/2023</a:t>
            </a:fld>
            <a:endParaRPr lang="en-US" altLang="en-US" dirty="0"/>
          </a:p>
        </p:txBody>
      </p:sp>
      <p:sp>
        <p:nvSpPr>
          <p:cNvPr id="31748" name="Footer Placeholder 3">
            <a:extLst>
              <a:ext uri="{FF2B5EF4-FFF2-40B4-BE49-F238E27FC236}">
                <a16:creationId xmlns:a16="http://schemas.microsoft.com/office/drawing/2014/main" id="{B92D13A3-0E56-43FC-881F-80BD101BAA1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 bwMode="auto">
          <a:xfrm>
            <a:off x="0" y="9428163"/>
            <a:ext cx="2946400" cy="4984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0">
              <a:defRPr sz="1200">
                <a:ea typeface="Open Sans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1749" name="Slide Number Placeholder 4">
            <a:extLst>
              <a:ext uri="{FF2B5EF4-FFF2-40B4-BE49-F238E27FC236}">
                <a16:creationId xmlns:a16="http://schemas.microsoft.com/office/drawing/2014/main" id="{3624E7C9-7654-4E81-8A26-F80497928C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 bwMode="auto">
          <a:xfrm>
            <a:off x="3849688" y="9428163"/>
            <a:ext cx="2946400" cy="4984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>
              <a:defRPr sz="1200"/>
            </a:lvl1pPr>
          </a:lstStyle>
          <a:p>
            <a:pPr>
              <a:defRPr/>
            </a:pPr>
            <a:fld id="{14DC5564-4697-4B4E-99F1-8464602136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hape 102">
            <a:extLst>
              <a:ext uri="{FF2B5EF4-FFF2-40B4-BE49-F238E27FC236}">
                <a16:creationId xmlns:a16="http://schemas.microsoft.com/office/drawing/2014/main" id="{93FDEC33-3C09-4EA0-BB77-CE10C76507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7411" name="Shape 103">
            <a:extLst>
              <a:ext uri="{FF2B5EF4-FFF2-40B4-BE49-F238E27FC236}">
                <a16:creationId xmlns:a16="http://schemas.microsoft.com/office/drawing/2014/main" id="{3D9B6EFA-927E-44EB-A868-7E2EA1421C37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Helvetica Neue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Helvetica Neue"/>
        <a:ea typeface="Helvetica Neue"/>
        <a:cs typeface="Helvetica Neue"/>
        <a:sym typeface="Helvetica Neue"/>
      </a:defRPr>
    </a:lvl1pPr>
    <a:lvl2pPr marL="742950" indent="-28575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Helvetica Neue"/>
        <a:ea typeface="Helvetica Neue"/>
        <a:cs typeface="Helvetica Neue"/>
        <a:sym typeface="Helvetica Neue"/>
      </a:defRPr>
    </a:lvl2pPr>
    <a:lvl3pPr marL="1143000" indent="-22860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Helvetica Neue"/>
        <a:ea typeface="Helvetica Neue"/>
        <a:cs typeface="Helvetica Neue"/>
        <a:sym typeface="Helvetica Neue"/>
      </a:defRPr>
    </a:lvl3pPr>
    <a:lvl4pPr marL="1600200" indent="-22860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Helvetica Neue"/>
        <a:ea typeface="Helvetica Neue"/>
        <a:cs typeface="Helvetica Neue"/>
        <a:sym typeface="Helvetica Neue"/>
      </a:defRPr>
    </a:lvl4pPr>
    <a:lvl5pPr marL="2057400" indent="-22860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302885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C97E2C93-FA73-4B6F-87E7-B2C4F5BEDB8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D5DCE158-1600-4BD2-BA58-811BC69BD5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0E19E85C-050E-4361-A14D-7383EA0618A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862C3D4A-378F-44E8-A811-DC0CD06E06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altLang="en-US" dirty="0"/>
          </a:p>
        </p:txBody>
      </p:sp>
    </p:spTree>
    <p:extLst>
      <p:ext uri="{BB962C8B-B14F-4D97-AF65-F5344CB8AC3E}">
        <p14:creationId xmlns:p14="http://schemas.microsoft.com/office/powerpoint/2010/main" val="40194940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0E19E85C-050E-4361-A14D-7383EA0618A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862C3D4A-378F-44E8-A811-DC0CD06E06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altLang="en-US" dirty="0"/>
          </a:p>
        </p:txBody>
      </p:sp>
    </p:spTree>
    <p:extLst>
      <p:ext uri="{BB962C8B-B14F-4D97-AF65-F5344CB8AC3E}">
        <p14:creationId xmlns:p14="http://schemas.microsoft.com/office/powerpoint/2010/main" val="42659330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0E19E85C-050E-4361-A14D-7383EA0618A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862C3D4A-378F-44E8-A811-DC0CD06E06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altLang="en-US" dirty="0"/>
          </a:p>
        </p:txBody>
      </p:sp>
    </p:spTree>
    <p:extLst>
      <p:ext uri="{BB962C8B-B14F-4D97-AF65-F5344CB8AC3E}">
        <p14:creationId xmlns:p14="http://schemas.microsoft.com/office/powerpoint/2010/main" val="2476259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800BEDE0-8981-4350-856A-E742654C95B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4442F0C0-CA1E-43E1-A357-F3E8FDDC93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23114474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93135A84-B36B-42BC-ACBF-BD97C92AEA4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BB48C6CE-4680-4BA1-8BA8-677951C89E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altLang="en-US" dirty="0"/>
          </a:p>
        </p:txBody>
      </p:sp>
    </p:spTree>
    <p:extLst>
      <p:ext uri="{BB962C8B-B14F-4D97-AF65-F5344CB8AC3E}">
        <p14:creationId xmlns:p14="http://schemas.microsoft.com/office/powerpoint/2010/main" val="35287074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800BEDE0-8981-4350-856A-E742654C95B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4442F0C0-CA1E-43E1-A357-F3E8FDDC93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32396767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New information and tools to assist you with p</a:t>
            </a:r>
          </a:p>
        </p:txBody>
      </p:sp>
    </p:spTree>
    <p:extLst>
      <p:ext uri="{BB962C8B-B14F-4D97-AF65-F5344CB8AC3E}">
        <p14:creationId xmlns:p14="http://schemas.microsoft.com/office/powerpoint/2010/main" val="2482851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7A5C618A-DC6B-4C3E-B1AD-9ECE0B82F91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4C82CA82-C3C9-4DBF-8C72-585097CE3F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3784034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800BEDE0-8981-4350-856A-E742654C95B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4442F0C0-CA1E-43E1-A357-F3E8FDDC93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1690226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800BEDE0-8981-4350-856A-E742654C95B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4442F0C0-CA1E-43E1-A357-F3E8FDDC93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93135A84-B36B-42BC-ACBF-BD97C92AEA4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BB48C6CE-4680-4BA1-8BA8-677951C89E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93135A84-B36B-42BC-ACBF-BD97C92AEA4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BB48C6CE-4680-4BA1-8BA8-677951C89E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altLang="en-US" dirty="0"/>
          </a:p>
        </p:txBody>
      </p:sp>
    </p:spTree>
    <p:extLst>
      <p:ext uri="{BB962C8B-B14F-4D97-AF65-F5344CB8AC3E}">
        <p14:creationId xmlns:p14="http://schemas.microsoft.com/office/powerpoint/2010/main" val="3705702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93135A84-B36B-42BC-ACBF-BD97C92AEA4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BB48C6CE-4680-4BA1-8BA8-677951C89E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altLang="en-US" dirty="0"/>
              <a:t>*The JP1 form is sent to the Employee if they are eligible for </a:t>
            </a:r>
            <a:r>
              <a:rPr lang="en-IE" altLang="en-US" dirty="0" err="1"/>
              <a:t>Jobsplus</a:t>
            </a:r>
            <a:r>
              <a:rPr lang="en-IE" altLang="en-US" dirty="0"/>
              <a:t> – Employee must complete Part ‘A’ and Employer must complete Part ‘B’</a:t>
            </a:r>
          </a:p>
          <a:p>
            <a:endParaRPr lang="en-IE" altLang="en-US" dirty="0"/>
          </a:p>
          <a:p>
            <a:r>
              <a:rPr lang="en-IE" altLang="en-US" dirty="0"/>
              <a:t>Jobpath Officers can inform JobsPlus approved Jobseekers about the employers vacancy. *** Do Not give the employer name of the individuals”””</a:t>
            </a:r>
          </a:p>
        </p:txBody>
      </p:sp>
    </p:spTree>
    <p:extLst>
      <p:ext uri="{BB962C8B-B14F-4D97-AF65-F5344CB8AC3E}">
        <p14:creationId xmlns:p14="http://schemas.microsoft.com/office/powerpoint/2010/main" val="1736778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93135A84-B36B-42BC-ACBF-BD97C92AEA4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BB48C6CE-4680-4BA1-8BA8-677951C89E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altLang="en-US" dirty="0"/>
              <a:t>*The JP1 form is sent to the Employee if they are eligible for </a:t>
            </a:r>
            <a:r>
              <a:rPr lang="en-IE" altLang="en-US" dirty="0" err="1"/>
              <a:t>Jobsplus</a:t>
            </a:r>
            <a:r>
              <a:rPr lang="en-IE" altLang="en-US" dirty="0"/>
              <a:t> – Employee must complete Part ‘A’ and Employer must complete Part ‘B’</a:t>
            </a:r>
          </a:p>
          <a:p>
            <a:r>
              <a:rPr lang="en-IE" altLang="en-US" dirty="0"/>
              <a:t>See Slides 15 ,</a:t>
            </a:r>
            <a:r>
              <a:rPr lang="en-IE" altLang="en-US"/>
              <a:t>16  and 17 for </a:t>
            </a:r>
            <a:r>
              <a:rPr lang="en-IE" altLang="en-US" dirty="0"/>
              <a:t>further information on the JP1 Journey.</a:t>
            </a:r>
          </a:p>
        </p:txBody>
      </p:sp>
    </p:spTree>
    <p:extLst>
      <p:ext uri="{BB962C8B-B14F-4D97-AF65-F5344CB8AC3E}">
        <p14:creationId xmlns:p14="http://schemas.microsoft.com/office/powerpoint/2010/main" val="21438755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0E19E85C-050E-4361-A14D-7383EA0618A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862C3D4A-378F-44E8-A811-DC0CD06E06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titl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4120E58E-0586-4D3A-BE10-885A4FC9EF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735013"/>
            <a:ext cx="3617912" cy="361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15A1ECB2-33E4-4478-92C1-217DDFA223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3538" y="8121650"/>
            <a:ext cx="9220200" cy="753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3708970" y="3814011"/>
            <a:ext cx="18897030" cy="5239142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0000"/>
              </a:lnSpc>
              <a:defRPr sz="16000" b="0" i="0" cap="none" spc="-272">
                <a:solidFill>
                  <a:srgbClr val="083754"/>
                </a:solidFill>
                <a:latin typeface="+mn-lt"/>
                <a:ea typeface="Calibri Light" charset="0"/>
                <a:cs typeface="Calibri Light" charset="0"/>
                <a:sym typeface="Open Sans Light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708970" y="9482323"/>
            <a:ext cx="18897030" cy="30068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buClr>
                <a:srgbClr val="8EC449"/>
              </a:buClr>
              <a:buFont typeface="Arial" panose="020B0604020202020204" pitchFamily="34" charset="0"/>
              <a:buNone/>
              <a:defRPr sz="3200" b="0" i="0" spc="0">
                <a:solidFill>
                  <a:srgbClr val="8EC449"/>
                </a:solidFill>
                <a:latin typeface="+mn-lt"/>
                <a:ea typeface="Calibri Light" charset="0"/>
                <a:cs typeface="Calibri Light" charset="0"/>
              </a:defRPr>
            </a:lvl1pPr>
            <a:lvl2pPr marL="0" indent="0" algn="l">
              <a:lnSpc>
                <a:spcPct val="120000"/>
              </a:lnSpc>
              <a:buClr>
                <a:srgbClr val="8EC449"/>
              </a:buClr>
              <a:buFont typeface="Arial" panose="020B0604020202020204" pitchFamily="34" charset="0"/>
              <a:buNone/>
              <a:defRPr sz="3200" b="0" spc="0">
                <a:solidFill>
                  <a:srgbClr val="8EC449"/>
                </a:solidFill>
                <a:latin typeface="+mn-lt"/>
                <a:ea typeface="Calibri" charset="0"/>
                <a:cs typeface="Calibri" charset="0"/>
                <a:sym typeface="Georgia"/>
              </a:defRPr>
            </a:lvl2pPr>
            <a:lvl3pPr marL="1440000" indent="-857250" algn="l">
              <a:lnSpc>
                <a:spcPct val="120000"/>
              </a:lnSpc>
              <a:buClr>
                <a:srgbClr val="8EC449"/>
              </a:buClr>
              <a:buFont typeface="Arial" panose="020B0604020202020204" pitchFamily="34" charset="0"/>
              <a:buChar char="•"/>
              <a:defRPr sz="2400" b="0" i="1" spc="0">
                <a:solidFill>
                  <a:srgbClr val="8EC449"/>
                </a:solidFill>
                <a:latin typeface="+mn-lt"/>
                <a:ea typeface="Calibri Light" charset="0"/>
                <a:cs typeface="Calibri Light" charset="0"/>
              </a:defRPr>
            </a:lvl3pPr>
            <a:lvl4pPr marL="2160000" indent="-685800" algn="l">
              <a:lnSpc>
                <a:spcPct val="120000"/>
              </a:lnSpc>
              <a:buClr>
                <a:srgbClr val="8EC449"/>
              </a:buClr>
              <a:buFont typeface="Arial" panose="020B0604020202020204" pitchFamily="34" charset="0"/>
              <a:buChar char="•"/>
              <a:defRPr sz="2400" spc="0">
                <a:solidFill>
                  <a:srgbClr val="8EC449"/>
                </a:solidFill>
                <a:latin typeface="+mn-lt"/>
                <a:ea typeface="Georgia"/>
                <a:cs typeface="Georgia"/>
                <a:sym typeface="Georgia"/>
              </a:defRPr>
            </a:lvl4pPr>
            <a:lvl5pPr marL="2880000" indent="-685800" algn="l">
              <a:lnSpc>
                <a:spcPct val="120000"/>
              </a:lnSpc>
              <a:buClr>
                <a:srgbClr val="8EC449"/>
              </a:buClr>
              <a:buFont typeface="Arial" panose="020B0604020202020204" pitchFamily="34" charset="0"/>
              <a:buChar char="•"/>
              <a:defRPr sz="2400" b="0" i="1" spc="0">
                <a:solidFill>
                  <a:srgbClr val="8EC449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8447662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Imag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>
            <a:spLocks noGrp="1"/>
          </p:cNvSpPr>
          <p:nvPr>
            <p:ph type="title"/>
          </p:nvPr>
        </p:nvSpPr>
        <p:spPr>
          <a:xfrm>
            <a:off x="1441450" y="2157112"/>
            <a:ext cx="9877339" cy="2901242"/>
          </a:xfrm>
          <a:prstGeom prst="rect">
            <a:avLst/>
          </a:prstGeom>
        </p:spPr>
        <p:txBody>
          <a:bodyPr/>
          <a:lstStyle>
            <a:lvl1pPr algn="l">
              <a:lnSpc>
                <a:spcPct val="80000"/>
              </a:lnSpc>
              <a:defRPr sz="7000" b="1" cap="none" spc="0">
                <a:solidFill>
                  <a:srgbClr val="083754"/>
                </a:solidFill>
                <a:latin typeface="+mn-lt"/>
                <a:ea typeface="Calibri" charset="0"/>
                <a:cs typeface="Calibri" charset="0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007850" y="835377"/>
            <a:ext cx="11642982" cy="11397898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+mn-lt"/>
              </a:defRPr>
            </a:lvl1pPr>
          </a:lstStyle>
          <a:p>
            <a:pPr lvl="0"/>
            <a:r>
              <a:rPr lang="en-US" noProof="0" dirty="0">
                <a:sym typeface="Open Sans"/>
              </a:rPr>
              <a:t>Click icon to add picture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441450" y="946150"/>
            <a:ext cx="9877258" cy="808509"/>
          </a:xfrm>
          <a:prstGeom prst="rect">
            <a:avLst/>
          </a:prstGeom>
        </p:spPr>
        <p:txBody>
          <a:bodyPr/>
          <a:lstStyle>
            <a:lvl1pPr algn="l">
              <a:defRPr sz="3500" b="1">
                <a:solidFill>
                  <a:srgbClr val="B3B6A7"/>
                </a:solidFill>
                <a:latin typeface="+mn-lt"/>
              </a:defRPr>
            </a:lvl1pPr>
            <a:lvl2pPr algn="l">
              <a:defRPr sz="3500" b="1">
                <a:latin typeface="+mn-lt"/>
              </a:defRPr>
            </a:lvl2pPr>
            <a:lvl3pPr algn="l">
              <a:defRPr sz="3500" b="1">
                <a:latin typeface="+mn-lt"/>
              </a:defRPr>
            </a:lvl3pPr>
            <a:lvl4pPr algn="l">
              <a:defRPr sz="3500" b="1">
                <a:latin typeface="+mn-lt"/>
              </a:defRPr>
            </a:lvl4pPr>
            <a:lvl5pPr algn="l">
              <a:defRPr sz="3500" b="1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462088" y="5362575"/>
            <a:ext cx="9856787" cy="6870700"/>
          </a:xfrm>
          <a:prstGeom prst="rect">
            <a:avLst/>
          </a:prstGeom>
        </p:spPr>
        <p:txBody>
          <a:bodyPr/>
          <a:lstStyle>
            <a:lvl1pPr algn="l">
              <a:defRPr sz="6000" spc="-160" baseline="0">
                <a:solidFill>
                  <a:srgbClr val="5E5E5E"/>
                </a:solidFill>
                <a:latin typeface="+mn-lt"/>
              </a:defRPr>
            </a:lvl1pPr>
            <a:lvl2pPr marL="0" indent="0" algn="l">
              <a:buClr>
                <a:srgbClr val="83BE41"/>
              </a:buClr>
              <a:buFont typeface="Arial" panose="020B0604020202020204" pitchFamily="34" charset="0"/>
              <a:buNone/>
              <a:defRPr sz="6000" spc="-160" baseline="0">
                <a:solidFill>
                  <a:srgbClr val="5E5E5E"/>
                </a:solidFill>
                <a:latin typeface="+mn-lt"/>
              </a:defRPr>
            </a:lvl2pPr>
            <a:lvl3pPr marL="1440000" indent="-857250" algn="l">
              <a:buClr>
                <a:srgbClr val="83BE41"/>
              </a:buClr>
              <a:buFont typeface="Arial" panose="020B0604020202020204" pitchFamily="34" charset="0"/>
              <a:buChar char="•"/>
              <a:defRPr sz="6000" i="1" spc="-160" baseline="0">
                <a:solidFill>
                  <a:srgbClr val="5E5E5E"/>
                </a:solidFill>
                <a:latin typeface="+mn-lt"/>
              </a:defRPr>
            </a:lvl3pPr>
            <a:lvl4pPr marL="2160000" indent="-685800" algn="l">
              <a:buClr>
                <a:srgbClr val="83BE41"/>
              </a:buClr>
              <a:buFont typeface="Arial" panose="020B0604020202020204" pitchFamily="34" charset="0"/>
              <a:buChar char="•"/>
              <a:defRPr sz="4800" spc="-160" baseline="0">
                <a:solidFill>
                  <a:srgbClr val="5E5E5E"/>
                </a:solidFill>
                <a:latin typeface="+mn-lt"/>
              </a:defRPr>
            </a:lvl4pPr>
            <a:lvl5pPr marL="3060000" indent="-685800" algn="l">
              <a:buClr>
                <a:srgbClr val="83BE41"/>
              </a:buClr>
              <a:buFont typeface="Arial" panose="020B0604020202020204" pitchFamily="34" charset="0"/>
              <a:buChar char="•"/>
              <a:defRPr sz="4800" i="1" spc="-160" baseline="0">
                <a:solidFill>
                  <a:srgbClr val="5E5E5E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3011349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Multip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>
            <a:extLst>
              <a:ext uri="{FF2B5EF4-FFF2-40B4-BE49-F238E27FC236}">
                <a16:creationId xmlns:a16="http://schemas.microsoft.com/office/drawing/2014/main" id="{9F0AD58C-F758-44E2-B53D-6A0884AF82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8250" y="207963"/>
            <a:ext cx="2630488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itle Text"/>
          <p:cNvSpPr txBox="1">
            <a:spLocks noGrp="1"/>
          </p:cNvSpPr>
          <p:nvPr>
            <p:ph type="title"/>
          </p:nvPr>
        </p:nvSpPr>
        <p:spPr>
          <a:xfrm>
            <a:off x="1441450" y="946150"/>
            <a:ext cx="19325056" cy="2286000"/>
          </a:xfrm>
          <a:prstGeom prst="rect">
            <a:avLst/>
          </a:prstGeom>
        </p:spPr>
        <p:txBody>
          <a:bodyPr/>
          <a:lstStyle>
            <a:lvl1pPr algn="l">
              <a:lnSpc>
                <a:spcPct val="80000"/>
              </a:lnSpc>
              <a:defRPr sz="9600" b="1" cap="none" spc="-180" baseline="0">
                <a:solidFill>
                  <a:srgbClr val="083754"/>
                </a:solidFill>
                <a:latin typeface="+mn-lt"/>
                <a:ea typeface="Calibri" charset="0"/>
                <a:cs typeface="Calibri" charset="0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007850" y="3555998"/>
            <a:ext cx="11233150" cy="4231643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+mn-lt"/>
              </a:defRPr>
            </a:lvl1pPr>
          </a:lstStyle>
          <a:p>
            <a:pPr lvl="0"/>
            <a:r>
              <a:rPr lang="en-US" noProof="0" dirty="0">
                <a:sym typeface="Open Sans"/>
              </a:rPr>
              <a:t>Click icon to add picture</a:t>
            </a:r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2007849" y="8060021"/>
            <a:ext cx="5472000" cy="4140000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+mn-lt"/>
              </a:defRPr>
            </a:lvl1pPr>
          </a:lstStyle>
          <a:p>
            <a:pPr lvl="0"/>
            <a:r>
              <a:rPr lang="en-US" noProof="0" dirty="0">
                <a:sym typeface="Open Sans"/>
              </a:rPr>
              <a:t>Click icon to add picture</a:t>
            </a: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7769000" y="8060021"/>
            <a:ext cx="5472000" cy="4140000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+mn-lt"/>
              </a:defRPr>
            </a:lvl1pPr>
          </a:lstStyle>
          <a:p>
            <a:pPr lvl="0"/>
            <a:r>
              <a:rPr lang="en-US" noProof="0" dirty="0">
                <a:sym typeface="Open Sans"/>
              </a:rPr>
              <a:t>Click icon to add picture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441450" y="3555997"/>
            <a:ext cx="9856787" cy="8644023"/>
          </a:xfrm>
          <a:prstGeom prst="rect">
            <a:avLst/>
          </a:prstGeom>
        </p:spPr>
        <p:txBody>
          <a:bodyPr/>
          <a:lstStyle>
            <a:lvl1pPr algn="l">
              <a:defRPr sz="6000" spc="-160" baseline="0">
                <a:solidFill>
                  <a:srgbClr val="5E5E5E"/>
                </a:solidFill>
                <a:latin typeface="+mn-lt"/>
              </a:defRPr>
            </a:lvl1pPr>
            <a:lvl2pPr marL="0" indent="0" algn="l">
              <a:buClr>
                <a:srgbClr val="83BE41"/>
              </a:buClr>
              <a:buFont typeface=".AppleSystemUIFont" charset="-120"/>
              <a:buNone/>
              <a:defRPr sz="6000" spc="-160" baseline="0">
                <a:solidFill>
                  <a:srgbClr val="5E5E5E"/>
                </a:solidFill>
                <a:latin typeface="+mn-lt"/>
              </a:defRPr>
            </a:lvl2pPr>
            <a:lvl3pPr marL="1440000" indent="-857250" algn="l">
              <a:buClr>
                <a:srgbClr val="83BE41"/>
              </a:buClr>
              <a:buFont typeface="Arial" panose="020B0604020202020204" pitchFamily="34" charset="0"/>
              <a:buChar char="•"/>
              <a:defRPr sz="6000" i="1" spc="-160" baseline="0">
                <a:solidFill>
                  <a:srgbClr val="5E5E5E"/>
                </a:solidFill>
                <a:latin typeface="+mn-lt"/>
              </a:defRPr>
            </a:lvl3pPr>
            <a:lvl4pPr marL="2160000" indent="-685800" algn="l">
              <a:buClr>
                <a:srgbClr val="83BE41"/>
              </a:buClr>
              <a:buFont typeface="Arial" panose="020B0604020202020204" pitchFamily="34" charset="0"/>
              <a:buChar char="•"/>
              <a:defRPr sz="4800" spc="-160" baseline="0">
                <a:solidFill>
                  <a:srgbClr val="5E5E5E"/>
                </a:solidFill>
                <a:latin typeface="+mn-lt"/>
              </a:defRPr>
            </a:lvl4pPr>
            <a:lvl5pPr marL="3060000" indent="-685800" algn="l">
              <a:buClr>
                <a:srgbClr val="83BE41"/>
              </a:buClr>
              <a:buFont typeface="Arial" panose="020B0604020202020204" pitchFamily="34" charset="0"/>
              <a:buChar char="•"/>
              <a:defRPr sz="4800" i="1" spc="-160" baseline="0">
                <a:solidFill>
                  <a:srgbClr val="5E5E5E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963187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with logo)– Gree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>
            <a:extLst>
              <a:ext uri="{FF2B5EF4-FFF2-40B4-BE49-F238E27FC236}">
                <a16:creationId xmlns:a16="http://schemas.microsoft.com/office/drawing/2014/main" id="{29728459-9397-4EF5-9F58-E033847566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0288" y="0"/>
            <a:ext cx="3033712" cy="303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Body Level One…"/>
          <p:cNvSpPr txBox="1">
            <a:spLocks noGrp="1"/>
          </p:cNvSpPr>
          <p:nvPr>
            <p:ph type="body" idx="1"/>
          </p:nvPr>
        </p:nvSpPr>
        <p:spPr>
          <a:xfrm>
            <a:off x="1441451" y="3556000"/>
            <a:ext cx="19770224" cy="8752305"/>
          </a:xfrm>
          <a:prstGeom prst="rect">
            <a:avLst/>
          </a:prstGeom>
        </p:spPr>
        <p:txBody>
          <a:bodyPr numCol="1" spcCol="1039079"/>
          <a:lstStyle>
            <a:lvl1pPr algn="l">
              <a:defRPr sz="18000" b="0" i="0" spc="-85">
                <a:solidFill>
                  <a:schemeClr val="bg1"/>
                </a:solidFill>
                <a:latin typeface="+mn-lt"/>
                <a:ea typeface="Calibri" charset="0"/>
                <a:cs typeface="Calibri" charset="0"/>
              </a:defRPr>
            </a:lvl1pPr>
            <a:lvl2pPr marL="0" indent="0" algn="l">
              <a:buClr>
                <a:schemeClr val="accent2">
                  <a:lumMod val="50000"/>
                </a:schemeClr>
              </a:buClr>
              <a:buFont typeface="Arial" charset="0"/>
              <a:buNone/>
              <a:defRPr sz="4400" b="0" i="0" spc="-85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2pPr>
            <a:lvl3pPr marL="1219200" indent="-609600" algn="l">
              <a:buClr>
                <a:schemeClr val="accent4">
                  <a:hueOff val="-1081314"/>
                  <a:satOff val="4338"/>
                  <a:lumOff val="-8931"/>
                </a:schemeClr>
              </a:buClr>
              <a:buSzPct val="100000"/>
              <a:buChar char="—"/>
              <a:defRPr sz="44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3pPr>
            <a:lvl4pPr marL="1828800" indent="-609600" algn="l">
              <a:buClr>
                <a:srgbClr val="83BE41"/>
              </a:buClr>
              <a:buSzPct val="100000"/>
              <a:buFont typeface=".AppleSystemUIFont" charset="-120"/>
              <a:buChar char="—"/>
              <a:defRPr sz="4400" b="0" i="0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4pPr>
            <a:lvl5pPr marL="2413000" indent="-609600" algn="l">
              <a:buClr>
                <a:srgbClr val="929292"/>
              </a:buClr>
              <a:buSzPct val="100000"/>
              <a:buChar char="–"/>
              <a:defRPr sz="44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830164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3217551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5F69E-D1CC-48F0-95E2-234F4678D8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19200" y="12712700"/>
            <a:ext cx="5689600" cy="730250"/>
          </a:xfrm>
          <a:prstGeom prst="rect">
            <a:avLst/>
          </a:prstGeom>
        </p:spPr>
        <p:txBody>
          <a:bodyPr lIns="217709" tIns="108855" rIns="217709" bIns="108855"/>
          <a:lstStyle>
            <a:lvl1pPr eaLnBrk="1" hangingPunct="1">
              <a:defRPr>
                <a:ea typeface="Open Sans" pitchFamily="34" charset="0"/>
              </a:defRPr>
            </a:lvl1pPr>
          </a:lstStyle>
          <a:p>
            <a:pPr>
              <a:defRPr/>
            </a:pPr>
            <a:fld id="{5D62C4EA-441F-4048-BAC4-70DC58B5A0B6}" type="datetimeFigureOut">
              <a:rPr lang="en-IE"/>
              <a:pPr>
                <a:defRPr/>
              </a:pPr>
              <a:t>17/02/2023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059AC6-DA49-4270-8DCC-4C0F4D758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31200" y="12712700"/>
            <a:ext cx="7721600" cy="730250"/>
          </a:xfrm>
          <a:prstGeom prst="rect">
            <a:avLst/>
          </a:prstGeom>
        </p:spPr>
        <p:txBody>
          <a:bodyPr lIns="217709" tIns="108855" rIns="217709" bIns="108855"/>
          <a:lstStyle>
            <a:lvl1pPr eaLnBrk="1" hangingPunct="1">
              <a:defRPr>
                <a:ea typeface="Open Sans" pitchFamily="34" charset="0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A44471-B57A-4F91-8ECC-67AC4C206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475200" y="12712700"/>
            <a:ext cx="5689600" cy="730250"/>
          </a:xfrm>
          <a:prstGeom prst="rect">
            <a:avLst/>
          </a:prstGeom>
        </p:spPr>
        <p:txBody>
          <a:bodyPr vert="horz" wrap="square" lIns="217709" tIns="108855" rIns="217709" bIns="108855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A637C683-1DF6-493F-85D6-21BCC43F812E}" type="slidenum">
              <a:rPr lang="en-IE" altLang="en-US"/>
              <a:pPr>
                <a:defRPr/>
              </a:pPr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1161465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2CE627-4923-488C-8E25-C754226D07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2993C151-12C7-429D-81B7-B48AD06FDFB8}" type="datetimeFigureOut">
              <a:rPr lang="en-IE"/>
              <a:pPr>
                <a:defRPr/>
              </a:pPr>
              <a:t>17/02/2023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E391EF-39C4-49B5-8AB6-AC622A28E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85F99A-B09D-4D8E-82CF-A70CA8E54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>
              <a:defRPr/>
            </a:lvl1pPr>
          </a:lstStyle>
          <a:p>
            <a:pPr>
              <a:defRPr/>
            </a:pPr>
            <a:fld id="{AB733C1A-2D58-412A-85CC-9B446093D8CB}" type="slidenum">
              <a:rPr lang="en-IE" altLang="en-US"/>
              <a:pPr>
                <a:defRPr/>
              </a:pPr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407044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&amp; Subtitle - Colourful peop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934418E4-B6D9-457A-8C4C-29A1628350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735013"/>
            <a:ext cx="3617912" cy="361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3708970" y="3814011"/>
            <a:ext cx="18897030" cy="5239142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0000"/>
              </a:lnSpc>
              <a:defRPr sz="16000" b="0" i="0" cap="none" spc="-272">
                <a:solidFill>
                  <a:srgbClr val="083754"/>
                </a:solidFill>
                <a:latin typeface="+mn-lt"/>
                <a:ea typeface="Calibri Light" charset="0"/>
                <a:cs typeface="Calibri Light" charset="0"/>
                <a:sym typeface="Open Sans Light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708970" y="9482323"/>
            <a:ext cx="18897030" cy="30068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buClr>
                <a:srgbClr val="8EC449"/>
              </a:buClr>
              <a:buFont typeface="Arial" panose="020B0604020202020204" pitchFamily="34" charset="0"/>
              <a:buNone/>
              <a:defRPr sz="3200" b="0" i="0" spc="0">
                <a:solidFill>
                  <a:srgbClr val="8EC449"/>
                </a:solidFill>
                <a:latin typeface="+mn-lt"/>
                <a:ea typeface="Calibri Light" charset="0"/>
                <a:cs typeface="Calibri Light" charset="0"/>
              </a:defRPr>
            </a:lvl1pPr>
            <a:lvl2pPr marL="0" indent="0" algn="l">
              <a:lnSpc>
                <a:spcPct val="120000"/>
              </a:lnSpc>
              <a:buClr>
                <a:srgbClr val="8EC449"/>
              </a:buClr>
              <a:buFont typeface="Arial" panose="020B0604020202020204" pitchFamily="34" charset="0"/>
              <a:buNone/>
              <a:defRPr sz="3200" b="0" spc="0">
                <a:solidFill>
                  <a:srgbClr val="8EC449"/>
                </a:solidFill>
                <a:latin typeface="+mn-lt"/>
                <a:ea typeface="Calibri" charset="0"/>
                <a:cs typeface="Calibri" charset="0"/>
                <a:sym typeface="Georgia"/>
              </a:defRPr>
            </a:lvl2pPr>
            <a:lvl3pPr marL="1440000" indent="-857250" algn="l">
              <a:lnSpc>
                <a:spcPct val="120000"/>
              </a:lnSpc>
              <a:buClr>
                <a:srgbClr val="8EC449"/>
              </a:buClr>
              <a:buFont typeface="Arial" panose="020B0604020202020204" pitchFamily="34" charset="0"/>
              <a:buChar char="•"/>
              <a:defRPr sz="2400" b="0" i="1" spc="0">
                <a:solidFill>
                  <a:srgbClr val="8EC449"/>
                </a:solidFill>
                <a:latin typeface="+mn-lt"/>
                <a:ea typeface="Calibri Light" charset="0"/>
                <a:cs typeface="Calibri Light" charset="0"/>
              </a:defRPr>
            </a:lvl3pPr>
            <a:lvl4pPr marL="2160000" indent="-685800" algn="l">
              <a:lnSpc>
                <a:spcPct val="120000"/>
              </a:lnSpc>
              <a:buClr>
                <a:srgbClr val="8EC449"/>
              </a:buClr>
              <a:buFont typeface="Arial" panose="020B0604020202020204" pitchFamily="34" charset="0"/>
              <a:buChar char="•"/>
              <a:defRPr sz="2400" spc="0">
                <a:solidFill>
                  <a:srgbClr val="8EC449"/>
                </a:solidFill>
                <a:latin typeface="+mn-lt"/>
                <a:ea typeface="Georgia"/>
                <a:cs typeface="Georgia"/>
                <a:sym typeface="Georgia"/>
              </a:defRPr>
            </a:lvl4pPr>
            <a:lvl5pPr marL="2880000" indent="-685800" algn="l">
              <a:lnSpc>
                <a:spcPct val="120000"/>
              </a:lnSpc>
              <a:buClr>
                <a:srgbClr val="8EC449"/>
              </a:buClr>
              <a:buFont typeface="Arial" panose="020B0604020202020204" pitchFamily="34" charset="0"/>
              <a:buChar char="•"/>
              <a:defRPr sz="2400" b="0" i="1" spc="0">
                <a:solidFill>
                  <a:srgbClr val="8EC449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404578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Heading - Colou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Text"/>
          <p:cNvSpPr txBox="1">
            <a:spLocks noGrp="1"/>
          </p:cNvSpPr>
          <p:nvPr>
            <p:ph type="title"/>
          </p:nvPr>
        </p:nvSpPr>
        <p:spPr>
          <a:xfrm>
            <a:off x="5849708" y="4006515"/>
            <a:ext cx="16773590" cy="8145380"/>
          </a:xfrm>
          <a:prstGeom prst="rect">
            <a:avLst/>
          </a:prstGeom>
        </p:spPr>
        <p:txBody>
          <a:bodyPr anchorCtr="0"/>
          <a:lstStyle>
            <a:lvl1pPr algn="l">
              <a:lnSpc>
                <a:spcPct val="80000"/>
              </a:lnSpc>
              <a:defRPr sz="18000" b="0" i="0" cap="none" spc="-300">
                <a:solidFill>
                  <a:srgbClr val="083754"/>
                </a:solidFill>
                <a:latin typeface="+mn-lt"/>
                <a:ea typeface="Calibri Light" charset="0"/>
                <a:cs typeface="Calibri Light" charset="0"/>
                <a:sym typeface="Open Sans Light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23850" y="1608755"/>
            <a:ext cx="15208950" cy="748365"/>
          </a:xfrm>
          <a:prstGeom prst="rect">
            <a:avLst/>
          </a:prstGeom>
        </p:spPr>
        <p:txBody>
          <a:bodyPr/>
          <a:lstStyle>
            <a:lvl1pPr algn="l">
              <a:defRPr sz="2800" b="0" i="0" spc="-10" baseline="0">
                <a:solidFill>
                  <a:srgbClr val="083754"/>
                </a:solidFill>
                <a:latin typeface="+mn-lt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155700" y="2706371"/>
            <a:ext cx="3708400" cy="9140724"/>
          </a:xfrm>
          <a:prstGeom prst="rect">
            <a:avLst/>
          </a:prstGeom>
        </p:spPr>
        <p:txBody>
          <a:bodyPr anchor="t"/>
          <a:lstStyle>
            <a:lvl1pPr>
              <a:defRPr sz="41000">
                <a:solidFill>
                  <a:srgbClr val="083754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687781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 - Blu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4DFC30E1-2560-4FA1-ACD9-9D32CB2252F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0288" y="0"/>
            <a:ext cx="3033712" cy="303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5849708" y="4006515"/>
            <a:ext cx="16773590" cy="8145380"/>
          </a:xfrm>
          <a:prstGeom prst="rect">
            <a:avLst/>
          </a:prstGeom>
        </p:spPr>
        <p:txBody>
          <a:bodyPr anchorCtr="0"/>
          <a:lstStyle>
            <a:lvl1pPr algn="l">
              <a:lnSpc>
                <a:spcPct val="80000"/>
              </a:lnSpc>
              <a:defRPr sz="18000" b="0" i="0" cap="none" spc="-300">
                <a:solidFill>
                  <a:srgbClr val="FFFFFF"/>
                </a:solidFill>
                <a:latin typeface="+mn-lt"/>
                <a:ea typeface="Calibri Light" charset="0"/>
                <a:cs typeface="Calibri Light" charset="0"/>
                <a:sym typeface="Open Sans Light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23850" y="1608755"/>
            <a:ext cx="15208950" cy="748365"/>
          </a:xfrm>
          <a:prstGeom prst="rect">
            <a:avLst/>
          </a:prstGeom>
        </p:spPr>
        <p:txBody>
          <a:bodyPr/>
          <a:lstStyle>
            <a:lvl1pPr algn="l">
              <a:defRPr sz="2800" b="0" i="0" spc="-10" baseline="0">
                <a:solidFill>
                  <a:schemeClr val="bg1"/>
                </a:solidFill>
                <a:latin typeface="+mn-lt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155700" y="2706371"/>
            <a:ext cx="3708400" cy="9140724"/>
          </a:xfrm>
          <a:prstGeom prst="rect">
            <a:avLst/>
          </a:prstGeom>
        </p:spPr>
        <p:txBody>
          <a:bodyPr anchor="t"/>
          <a:lstStyle>
            <a:lvl1pPr>
              <a:defRPr sz="41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959939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503649FB-B3D6-4C8A-B009-1BC39DCFC8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3538" y="8121650"/>
            <a:ext cx="9220200" cy="753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D758D7EA-4D4E-4F43-8D2D-1EDC97B5CAF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8250" y="207963"/>
            <a:ext cx="2630488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5849708" y="4006515"/>
            <a:ext cx="16773590" cy="8145380"/>
          </a:xfrm>
          <a:prstGeom prst="rect">
            <a:avLst/>
          </a:prstGeom>
        </p:spPr>
        <p:txBody>
          <a:bodyPr anchorCtr="0"/>
          <a:lstStyle>
            <a:lvl1pPr algn="l">
              <a:lnSpc>
                <a:spcPct val="80000"/>
              </a:lnSpc>
              <a:defRPr sz="18000" b="0" i="0" cap="none" spc="-300">
                <a:solidFill>
                  <a:srgbClr val="083754"/>
                </a:solidFill>
                <a:latin typeface="+mn-lt"/>
                <a:ea typeface="Calibri Light" charset="0"/>
                <a:cs typeface="Calibri Light" charset="0"/>
                <a:sym typeface="Open Sans Light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23850" y="1608755"/>
            <a:ext cx="15208950" cy="748365"/>
          </a:xfrm>
          <a:prstGeom prst="rect">
            <a:avLst/>
          </a:prstGeom>
        </p:spPr>
        <p:txBody>
          <a:bodyPr/>
          <a:lstStyle>
            <a:lvl1pPr algn="l">
              <a:defRPr sz="2800" b="0" i="0" spc="-10" baseline="0">
                <a:solidFill>
                  <a:srgbClr val="083754"/>
                </a:solidFill>
                <a:latin typeface="+mn-lt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155700" y="2706371"/>
            <a:ext cx="3708400" cy="9140724"/>
          </a:xfrm>
          <a:prstGeom prst="rect">
            <a:avLst/>
          </a:prstGeom>
        </p:spPr>
        <p:txBody>
          <a:bodyPr anchor="t"/>
          <a:lstStyle>
            <a:lvl1pPr>
              <a:defRPr sz="41000">
                <a:solidFill>
                  <a:srgbClr val="083754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86434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with logo) Nav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>
            <a:extLst>
              <a:ext uri="{FF2B5EF4-FFF2-40B4-BE49-F238E27FC236}">
                <a16:creationId xmlns:a16="http://schemas.microsoft.com/office/drawing/2014/main" id="{C8F4D3EB-D525-4DE0-A1A9-92751C7871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0288" y="0"/>
            <a:ext cx="3033712" cy="303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Body Level One…"/>
          <p:cNvSpPr txBox="1">
            <a:spLocks noGrp="1"/>
          </p:cNvSpPr>
          <p:nvPr>
            <p:ph type="body" idx="1"/>
          </p:nvPr>
        </p:nvSpPr>
        <p:spPr>
          <a:xfrm>
            <a:off x="1441451" y="3556000"/>
            <a:ext cx="19770224" cy="8752305"/>
          </a:xfrm>
          <a:prstGeom prst="rect">
            <a:avLst/>
          </a:prstGeom>
        </p:spPr>
        <p:txBody>
          <a:bodyPr numCol="1" spcCol="1039079"/>
          <a:lstStyle>
            <a:lvl1pPr algn="l">
              <a:defRPr sz="18000" b="0" i="0" spc="-85">
                <a:solidFill>
                  <a:schemeClr val="bg1"/>
                </a:solidFill>
                <a:latin typeface="+mn-lt"/>
                <a:ea typeface="Calibri" charset="0"/>
                <a:cs typeface="Calibri" charset="0"/>
              </a:defRPr>
            </a:lvl1pPr>
            <a:lvl2pPr marL="0" indent="0" algn="l">
              <a:buClr>
                <a:schemeClr val="accent2">
                  <a:lumMod val="50000"/>
                </a:schemeClr>
              </a:buClr>
              <a:buFont typeface="Arial" charset="0"/>
              <a:buNone/>
              <a:defRPr sz="4400" b="0" i="0" spc="-85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2pPr>
            <a:lvl3pPr marL="1219200" indent="-609600" algn="l">
              <a:buClr>
                <a:schemeClr val="accent4">
                  <a:hueOff val="-1081314"/>
                  <a:satOff val="4338"/>
                  <a:lumOff val="-8931"/>
                </a:schemeClr>
              </a:buClr>
              <a:buSzPct val="100000"/>
              <a:buChar char="—"/>
              <a:defRPr sz="44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3pPr>
            <a:lvl4pPr marL="1828800" indent="-609600" algn="l">
              <a:buClr>
                <a:srgbClr val="83BE41"/>
              </a:buClr>
              <a:buSzPct val="100000"/>
              <a:buFont typeface=".AppleSystemUIFont" charset="-120"/>
              <a:buChar char="—"/>
              <a:defRPr sz="4400" b="0" i="0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4pPr>
            <a:lvl5pPr marL="2413000" indent="-609600" algn="l">
              <a:buClr>
                <a:srgbClr val="929292"/>
              </a:buClr>
              <a:buSzPct val="100000"/>
              <a:buChar char="–"/>
              <a:defRPr sz="44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896311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rcles (with logo)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>
            <a:extLst>
              <a:ext uri="{FF2B5EF4-FFF2-40B4-BE49-F238E27FC236}">
                <a16:creationId xmlns:a16="http://schemas.microsoft.com/office/drawing/2014/main" id="{6B4CA6B3-4EC6-4A80-8DCF-9F6B1CEA5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3538" y="8121650"/>
            <a:ext cx="9220200" cy="753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C8DC13DD-DE37-4849-978B-589FFB0D7E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8250" y="207963"/>
            <a:ext cx="2630488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Body Level One…"/>
          <p:cNvSpPr txBox="1">
            <a:spLocks noGrp="1"/>
          </p:cNvSpPr>
          <p:nvPr>
            <p:ph type="body" idx="1"/>
          </p:nvPr>
        </p:nvSpPr>
        <p:spPr>
          <a:xfrm>
            <a:off x="1441451" y="3556000"/>
            <a:ext cx="19770224" cy="8752305"/>
          </a:xfrm>
          <a:prstGeom prst="rect">
            <a:avLst/>
          </a:prstGeom>
        </p:spPr>
        <p:txBody>
          <a:bodyPr numCol="1" spcCol="1039079"/>
          <a:lstStyle>
            <a:lvl1pPr algn="l">
              <a:defRPr sz="18000" b="0" i="0" spc="-85">
                <a:solidFill>
                  <a:srgbClr val="083754"/>
                </a:solidFill>
                <a:latin typeface="+mn-lt"/>
                <a:ea typeface="Calibri" charset="0"/>
                <a:cs typeface="Calibri" charset="0"/>
              </a:defRPr>
            </a:lvl1pPr>
            <a:lvl2pPr marL="0" indent="0" algn="l">
              <a:buClr>
                <a:schemeClr val="accent2">
                  <a:lumMod val="50000"/>
                </a:schemeClr>
              </a:buClr>
              <a:buFont typeface="Arial" charset="0"/>
              <a:buNone/>
              <a:defRPr sz="4400" b="0" i="0" spc="-85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2pPr>
            <a:lvl3pPr marL="1219200" indent="-609600" algn="l">
              <a:buClr>
                <a:schemeClr val="accent4">
                  <a:hueOff val="-1081314"/>
                  <a:satOff val="4338"/>
                  <a:lumOff val="-8931"/>
                </a:schemeClr>
              </a:buClr>
              <a:buSzPct val="100000"/>
              <a:buChar char="—"/>
              <a:defRPr sz="44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3pPr>
            <a:lvl4pPr marL="1828800" indent="-609600" algn="l">
              <a:buClr>
                <a:srgbClr val="83BE41"/>
              </a:buClr>
              <a:buSzPct val="100000"/>
              <a:buFont typeface=".AppleSystemUIFont" charset="-120"/>
              <a:buChar char="—"/>
              <a:defRPr sz="4400" b="0" i="0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4pPr>
            <a:lvl5pPr marL="2413000" indent="-609600" algn="l">
              <a:buClr>
                <a:srgbClr val="929292"/>
              </a:buClr>
              <a:buSzPct val="100000"/>
              <a:buChar char="–"/>
              <a:defRPr sz="44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1289735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with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>
            <a:extLst>
              <a:ext uri="{FF2B5EF4-FFF2-40B4-BE49-F238E27FC236}">
                <a16:creationId xmlns:a16="http://schemas.microsoft.com/office/drawing/2014/main" id="{71F7108D-D9D9-46E5-BCA6-330C81CC5F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8250" y="207963"/>
            <a:ext cx="2630488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Body Level One…"/>
          <p:cNvSpPr txBox="1">
            <a:spLocks noGrp="1"/>
          </p:cNvSpPr>
          <p:nvPr>
            <p:ph type="body" idx="1"/>
          </p:nvPr>
        </p:nvSpPr>
        <p:spPr>
          <a:xfrm>
            <a:off x="1441451" y="3556000"/>
            <a:ext cx="19770224" cy="8752305"/>
          </a:xfrm>
          <a:prstGeom prst="rect">
            <a:avLst/>
          </a:prstGeom>
        </p:spPr>
        <p:txBody>
          <a:bodyPr numCol="1" spcCol="1039079"/>
          <a:lstStyle>
            <a:lvl1pPr algn="l">
              <a:defRPr sz="18000" b="0" i="0" spc="-85">
                <a:solidFill>
                  <a:srgbClr val="083754"/>
                </a:solidFill>
                <a:latin typeface="+mn-lt"/>
                <a:ea typeface="Calibri" charset="0"/>
                <a:cs typeface="Calibri" charset="0"/>
              </a:defRPr>
            </a:lvl1pPr>
            <a:lvl2pPr marL="0" indent="0" algn="l">
              <a:buClr>
                <a:schemeClr val="accent2">
                  <a:lumMod val="50000"/>
                </a:schemeClr>
              </a:buClr>
              <a:buFont typeface="Arial" charset="0"/>
              <a:buNone/>
              <a:defRPr sz="4400" b="0" i="0" spc="-85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2pPr>
            <a:lvl3pPr marL="1219200" indent="-609600" algn="l">
              <a:buClr>
                <a:schemeClr val="accent4">
                  <a:hueOff val="-1081314"/>
                  <a:satOff val="4338"/>
                  <a:lumOff val="-8931"/>
                </a:schemeClr>
              </a:buClr>
              <a:buSzPct val="100000"/>
              <a:buChar char="—"/>
              <a:defRPr sz="44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3pPr>
            <a:lvl4pPr marL="1828800" indent="-609600" algn="l">
              <a:buClr>
                <a:srgbClr val="83BE41"/>
              </a:buClr>
              <a:buSzPct val="100000"/>
              <a:buFont typeface=".AppleSystemUIFont" charset="-120"/>
              <a:buChar char="—"/>
              <a:defRPr sz="4400" b="0" i="0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4pPr>
            <a:lvl5pPr marL="2413000" indent="-609600" algn="l">
              <a:buClr>
                <a:srgbClr val="929292"/>
              </a:buClr>
              <a:buSzPct val="100000"/>
              <a:buChar char="–"/>
              <a:defRPr sz="44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32620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9304C030-DE97-48FB-B03A-466A4554FC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8250" y="207963"/>
            <a:ext cx="2630488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itle Text"/>
          <p:cNvSpPr txBox="1">
            <a:spLocks noGrp="1"/>
          </p:cNvSpPr>
          <p:nvPr>
            <p:ph type="title"/>
          </p:nvPr>
        </p:nvSpPr>
        <p:spPr>
          <a:xfrm>
            <a:off x="1441450" y="946150"/>
            <a:ext cx="19325056" cy="2286000"/>
          </a:xfrm>
          <a:prstGeom prst="rect">
            <a:avLst/>
          </a:prstGeom>
        </p:spPr>
        <p:txBody>
          <a:bodyPr/>
          <a:lstStyle>
            <a:lvl1pPr algn="l">
              <a:lnSpc>
                <a:spcPct val="80000"/>
              </a:lnSpc>
              <a:defRPr sz="9600" b="1" cap="none" spc="-180" baseline="0">
                <a:solidFill>
                  <a:srgbClr val="083754"/>
                </a:solidFill>
                <a:latin typeface="+mn-lt"/>
                <a:ea typeface="Calibri" charset="0"/>
                <a:cs typeface="Calibri" charset="0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007850" y="3556000"/>
            <a:ext cx="11233150" cy="8644021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+mn-lt"/>
              </a:defRPr>
            </a:lvl1pPr>
          </a:lstStyle>
          <a:p>
            <a:pPr lvl="0"/>
            <a:r>
              <a:rPr lang="en-US" noProof="0" dirty="0">
                <a:sym typeface="Open Sans"/>
              </a:rPr>
              <a:t>Click icon to add picture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462298" y="3555999"/>
            <a:ext cx="9856787" cy="8644021"/>
          </a:xfrm>
          <a:prstGeom prst="rect">
            <a:avLst/>
          </a:prstGeom>
        </p:spPr>
        <p:txBody>
          <a:bodyPr/>
          <a:lstStyle>
            <a:lvl1pPr algn="l">
              <a:defRPr sz="6000" spc="-160" baseline="0">
                <a:solidFill>
                  <a:srgbClr val="5E5E5E"/>
                </a:solidFill>
                <a:latin typeface="+mn-lt"/>
              </a:defRPr>
            </a:lvl1pPr>
            <a:lvl2pPr marL="0" indent="0" algn="l">
              <a:buClr>
                <a:srgbClr val="83BE41"/>
              </a:buClr>
              <a:buFont typeface=".AppleSystemUIFont" charset="-120"/>
              <a:buNone/>
              <a:defRPr sz="6000" spc="-160" baseline="0">
                <a:solidFill>
                  <a:srgbClr val="5E5E5E"/>
                </a:solidFill>
                <a:latin typeface="+mn-lt"/>
              </a:defRPr>
            </a:lvl2pPr>
            <a:lvl3pPr marL="1440000" indent="-857250" algn="l">
              <a:buClr>
                <a:srgbClr val="83BE41"/>
              </a:buClr>
              <a:buFont typeface="Arial" panose="020B0604020202020204" pitchFamily="34" charset="0"/>
              <a:buChar char="•"/>
              <a:defRPr sz="6000" i="1" spc="-160" baseline="0">
                <a:solidFill>
                  <a:srgbClr val="5E5E5E"/>
                </a:solidFill>
                <a:latin typeface="+mn-lt"/>
              </a:defRPr>
            </a:lvl3pPr>
            <a:lvl4pPr marL="2160000" indent="-685800" algn="l">
              <a:buClr>
                <a:srgbClr val="83BE41"/>
              </a:buClr>
              <a:buFont typeface="Arial" panose="020B0604020202020204" pitchFamily="34" charset="0"/>
              <a:buChar char="•"/>
              <a:defRPr sz="4800" spc="-160" baseline="0">
                <a:solidFill>
                  <a:srgbClr val="5E5E5E"/>
                </a:solidFill>
                <a:latin typeface="+mn-lt"/>
              </a:defRPr>
            </a:lvl4pPr>
            <a:lvl5pPr marL="3060000" indent="-685800" algn="l">
              <a:buClr>
                <a:srgbClr val="83BE41"/>
              </a:buClr>
              <a:buFont typeface="Arial" panose="020B0604020202020204" pitchFamily="34" charset="0"/>
              <a:buChar char="•"/>
              <a:defRPr sz="4800" i="1" spc="-160" baseline="0">
                <a:solidFill>
                  <a:srgbClr val="5E5E5E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741269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>
            <a:extLst>
              <a:ext uri="{FF2B5EF4-FFF2-40B4-BE49-F238E27FC236}">
                <a16:creationId xmlns:a16="http://schemas.microsoft.com/office/drawing/2014/main" id="{681105F1-B854-42A6-B8BE-A1AE26A32D71}"/>
              </a:ext>
            </a:extLst>
          </p:cNvPr>
          <p:cNvSpPr txBox="1"/>
          <p:nvPr/>
        </p:nvSpPr>
        <p:spPr>
          <a:xfrm>
            <a:off x="3708400" y="9482138"/>
            <a:ext cx="18897600" cy="3006725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normAutofit/>
          </a:bodyPr>
          <a:lstStyle>
            <a:lvl1pPr algn="l" defTabSz="800735">
              <a:lnSpc>
                <a:spcPct val="120000"/>
              </a:lnSpc>
              <a:defRPr sz="3104">
                <a:solidFill>
                  <a:srgbClr val="FFFFFF"/>
                </a:solidFill>
              </a:defRPr>
            </a:lvl1pPr>
            <a:lvl2pPr indent="0" algn="l" defTabSz="800735">
              <a:lnSpc>
                <a:spcPct val="120000"/>
              </a:lnSpc>
              <a:buClr>
                <a:srgbClr val="FFFFFF"/>
              </a:buClr>
              <a:defRPr sz="3104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443484" algn="l" defTabSz="800735">
              <a:lnSpc>
                <a:spcPct val="120000"/>
              </a:lnSpc>
              <a:defRPr sz="3104" i="1">
                <a:solidFill>
                  <a:srgbClr val="FFFFFF"/>
                </a:solidFill>
              </a:defRPr>
            </a:lvl3pPr>
            <a:lvl4pPr indent="665226" algn="l" defTabSz="800735">
              <a:lnSpc>
                <a:spcPct val="120000"/>
              </a:lnSpc>
              <a:defRPr sz="3104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886968" algn="l" defTabSz="800735">
              <a:lnSpc>
                <a:spcPct val="120000"/>
              </a:lnSpc>
              <a:defRPr sz="3104" i="1">
                <a:solidFill>
                  <a:srgbClr val="FFFFFF"/>
                </a:solidFill>
              </a:defRPr>
            </a:lvl5pPr>
          </a:lstStyle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ern="0" dirty="0">
                <a:latin typeface="Open Sans"/>
                <a:ea typeface="Open Sans"/>
                <a:cs typeface="Open Sans"/>
                <a:sym typeface="Open Sans"/>
              </a:rPr>
              <a:t>Body Level One</a:t>
            </a:r>
          </a:p>
          <a:p>
            <a:pPr marL="0" lvl="1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ern="0" dirty="0"/>
              <a:t>Body Level Two</a:t>
            </a:r>
          </a:p>
          <a:p>
            <a:pPr marL="0" lvl="2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ern="0" dirty="0">
                <a:latin typeface="Open Sans"/>
                <a:ea typeface="Open Sans"/>
                <a:cs typeface="Open Sans"/>
                <a:sym typeface="Open Sans"/>
              </a:rPr>
              <a:t>Body Level Three</a:t>
            </a:r>
          </a:p>
          <a:p>
            <a:pPr marL="0" lvl="3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ern="0" dirty="0"/>
              <a:t>Body Level Four</a:t>
            </a:r>
          </a:p>
          <a:p>
            <a:pPr marL="0" lvl="4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ern="0" dirty="0">
                <a:latin typeface="Open Sans"/>
                <a:ea typeface="Open Sans"/>
                <a:cs typeface="Open Sans"/>
                <a:sym typeface="Open Sans"/>
              </a:rPr>
              <a:t>Body Level Five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541AD5-49D3-4948-BF72-2651F0A9E9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1450" y="3651250"/>
            <a:ext cx="19253200" cy="870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9A9C1E96-6398-48FC-86FE-314319267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288" y="742950"/>
            <a:ext cx="19283362" cy="2286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Title Text</a:t>
            </a:r>
          </a:p>
        </p:txBody>
      </p:sp>
      <p:pic>
        <p:nvPicPr>
          <p:cNvPr id="1029" name="Picture 7">
            <a:extLst>
              <a:ext uri="{FF2B5EF4-FFF2-40B4-BE49-F238E27FC236}">
                <a16:creationId xmlns:a16="http://schemas.microsoft.com/office/drawing/2014/main" id="{E771A06B-94A8-49C1-9191-F567429ED3C5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2475" y="163513"/>
            <a:ext cx="3067050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71" r:id="rId1"/>
    <p:sldLayoutId id="2147484572" r:id="rId2"/>
    <p:sldLayoutId id="2147484573" r:id="rId3"/>
    <p:sldLayoutId id="2147484574" r:id="rId4"/>
    <p:sldLayoutId id="2147484575" r:id="rId5"/>
    <p:sldLayoutId id="2147484576" r:id="rId6"/>
    <p:sldLayoutId id="2147484577" r:id="rId7"/>
    <p:sldLayoutId id="2147484578" r:id="rId8"/>
    <p:sldLayoutId id="2147484579" r:id="rId9"/>
    <p:sldLayoutId id="2147484580" r:id="rId10"/>
    <p:sldLayoutId id="2147484581" r:id="rId11"/>
    <p:sldLayoutId id="2147484582" r:id="rId12"/>
    <p:sldLayoutId id="2147484583" r:id="rId13"/>
    <p:sldLayoutId id="2147484584" r:id="rId14"/>
    <p:sldLayoutId id="2147484585" r:id="rId15"/>
  </p:sldLayoutIdLst>
  <p:transition spd="med"/>
  <p:txStyles>
    <p:titleStyle>
      <a:lvl1pPr algn="l" defTabSz="825500" rtl="0" eaLnBrk="0" fontAlgn="base" hangingPunct="0">
        <a:spcBef>
          <a:spcPct val="0"/>
        </a:spcBef>
        <a:spcAft>
          <a:spcPct val="0"/>
        </a:spcAft>
        <a:defRPr sz="9600" b="1" spc="-180">
          <a:solidFill>
            <a:srgbClr val="083754"/>
          </a:solidFill>
          <a:latin typeface="+mn-lt"/>
          <a:ea typeface="Open Sans"/>
          <a:cs typeface="Open Sans"/>
          <a:sym typeface="Open Sans" pitchFamily="34" charset="0"/>
        </a:defRPr>
      </a:lvl1pPr>
      <a:lvl2pPr algn="l" defTabSz="825500" rtl="0" eaLnBrk="0" fontAlgn="base" hangingPunct="0">
        <a:spcBef>
          <a:spcPct val="0"/>
        </a:spcBef>
        <a:spcAft>
          <a:spcPct val="0"/>
        </a:spcAft>
        <a:defRPr sz="9600" b="1" cap="all" spc="513">
          <a:solidFill>
            <a:srgbClr val="083754"/>
          </a:solidFill>
          <a:latin typeface="Arial" pitchFamily="34" charset="0"/>
          <a:ea typeface="Open Sans"/>
          <a:cs typeface="Open Sans"/>
          <a:sym typeface="Open Sans" pitchFamily="34" charset="0"/>
        </a:defRPr>
      </a:lvl2pPr>
      <a:lvl3pPr algn="l" defTabSz="825500" rtl="0" eaLnBrk="0" fontAlgn="base" hangingPunct="0">
        <a:spcBef>
          <a:spcPct val="0"/>
        </a:spcBef>
        <a:spcAft>
          <a:spcPct val="0"/>
        </a:spcAft>
        <a:defRPr sz="9600" b="1" cap="all" spc="513">
          <a:solidFill>
            <a:srgbClr val="083754"/>
          </a:solidFill>
          <a:latin typeface="Arial" pitchFamily="34" charset="0"/>
          <a:ea typeface="Open Sans"/>
          <a:cs typeface="Open Sans"/>
          <a:sym typeface="Open Sans" pitchFamily="34" charset="0"/>
        </a:defRPr>
      </a:lvl3pPr>
      <a:lvl4pPr algn="l" defTabSz="825500" rtl="0" eaLnBrk="0" fontAlgn="base" hangingPunct="0">
        <a:spcBef>
          <a:spcPct val="0"/>
        </a:spcBef>
        <a:spcAft>
          <a:spcPct val="0"/>
        </a:spcAft>
        <a:defRPr sz="9600" b="1" cap="all" spc="513">
          <a:solidFill>
            <a:srgbClr val="083754"/>
          </a:solidFill>
          <a:latin typeface="Arial" pitchFamily="34" charset="0"/>
          <a:ea typeface="Open Sans"/>
          <a:cs typeface="Open Sans"/>
          <a:sym typeface="Open Sans" pitchFamily="34" charset="0"/>
        </a:defRPr>
      </a:lvl4pPr>
      <a:lvl5pPr algn="l" defTabSz="825500" rtl="0" eaLnBrk="0" fontAlgn="base" hangingPunct="0">
        <a:spcBef>
          <a:spcPct val="0"/>
        </a:spcBef>
        <a:spcAft>
          <a:spcPct val="0"/>
        </a:spcAft>
        <a:defRPr sz="9600" b="1" cap="all" spc="513">
          <a:solidFill>
            <a:srgbClr val="083754"/>
          </a:solidFill>
          <a:latin typeface="Arial" pitchFamily="34" charset="0"/>
          <a:ea typeface="Open Sans"/>
          <a:cs typeface="Open Sans"/>
          <a:sym typeface="Open Sans" pitchFamily="34" charset="0"/>
        </a:defRPr>
      </a:lvl5pPr>
      <a:lvl6pPr marL="0" marR="0" indent="11430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6pPr>
      <a:lvl7pPr marL="0" marR="0" indent="13716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7pPr>
      <a:lvl8pPr marL="0" marR="0" indent="16002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8pPr>
      <a:lvl9pPr marL="0" marR="0" indent="18288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9pPr>
    </p:titleStyle>
    <p:bodyStyle>
      <a:lvl1pPr algn="l" defTabSz="825500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8800" spc="-150">
          <a:solidFill>
            <a:srgbClr val="5E5E5E"/>
          </a:solidFill>
          <a:latin typeface="+mn-lt"/>
          <a:ea typeface="Open Sans"/>
          <a:cs typeface="Open Sans"/>
          <a:sym typeface="Open Sans" pitchFamily="34" charset="0"/>
        </a:defRPr>
      </a:lvl1pPr>
      <a:lvl2pPr indent="228600" algn="l" defTabSz="825500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6000" spc="-150">
          <a:solidFill>
            <a:srgbClr val="5E5E5E"/>
          </a:solidFill>
          <a:latin typeface="+mn-lt"/>
          <a:ea typeface="Open Sans"/>
          <a:cs typeface="Open Sans"/>
          <a:sym typeface="Open Sans" pitchFamily="34" charset="0"/>
        </a:defRPr>
      </a:lvl2pPr>
      <a:lvl3pPr marL="1439863" indent="-857250" algn="l" defTabSz="825500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83BE41"/>
        </a:buClr>
        <a:buFont typeface="Arial" panose="020B0604020202020204" pitchFamily="34" charset="0"/>
        <a:buChar char="•"/>
        <a:defRPr sz="6000" i="1" spc="-150">
          <a:solidFill>
            <a:srgbClr val="5E5E5E"/>
          </a:solidFill>
          <a:latin typeface="+mn-lt"/>
          <a:ea typeface="Open Sans"/>
          <a:cs typeface="Open Sans"/>
          <a:sym typeface="Open Sans" pitchFamily="34" charset="0"/>
        </a:defRPr>
      </a:lvl3pPr>
      <a:lvl4pPr marL="2159000" indent="-685800" algn="l" defTabSz="825500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83BE41"/>
        </a:buClr>
        <a:buFont typeface="Arial" panose="020B0604020202020204" pitchFamily="34" charset="0"/>
        <a:buChar char="•"/>
        <a:defRPr sz="4800" i="1" spc="-150">
          <a:solidFill>
            <a:srgbClr val="5E5E5E"/>
          </a:solidFill>
          <a:latin typeface="+mn-lt"/>
          <a:ea typeface="Open Sans"/>
          <a:cs typeface="Open Sans"/>
          <a:sym typeface="Open Sans" pitchFamily="34" charset="0"/>
        </a:defRPr>
      </a:lvl4pPr>
      <a:lvl5pPr marL="2879725" indent="-685800" algn="l" defTabSz="825500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83BE41"/>
        </a:buClr>
        <a:buFont typeface="Arial" panose="020B0604020202020204" pitchFamily="34" charset="0"/>
        <a:buChar char="•"/>
        <a:defRPr sz="4800" i="1" spc="-150">
          <a:solidFill>
            <a:srgbClr val="5E5E5E"/>
          </a:solidFill>
          <a:latin typeface="+mn-lt"/>
          <a:ea typeface="Open Sans"/>
          <a:cs typeface="Open Sans"/>
          <a:sym typeface="Open Sans" pitchFamily="34" charset="0"/>
        </a:defRPr>
      </a:lvl5pPr>
      <a:lvl6pPr marL="0" marR="0" indent="1143000" algn="ctr" defTabSz="82550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300" b="0" i="0" u="none" strike="noStrike" cap="none" spc="-206" baseline="0">
          <a:ln>
            <a:noFill/>
          </a:ln>
          <a:solidFill>
            <a:srgbClr val="004E46"/>
          </a:solidFill>
          <a:uFillTx/>
          <a:latin typeface="Open Sans"/>
          <a:ea typeface="Open Sans"/>
          <a:cs typeface="Open Sans"/>
          <a:sym typeface="Open Sans"/>
        </a:defRPr>
      </a:lvl6pPr>
      <a:lvl7pPr marL="0" marR="0" indent="1371600" algn="ctr" defTabSz="82550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300" b="0" i="0" u="none" strike="noStrike" cap="none" spc="-206" baseline="0">
          <a:ln>
            <a:noFill/>
          </a:ln>
          <a:solidFill>
            <a:srgbClr val="004E46"/>
          </a:solidFill>
          <a:uFillTx/>
          <a:latin typeface="Open Sans"/>
          <a:ea typeface="Open Sans"/>
          <a:cs typeface="Open Sans"/>
          <a:sym typeface="Open Sans"/>
        </a:defRPr>
      </a:lvl7pPr>
      <a:lvl8pPr marL="0" marR="0" indent="1600200" algn="ctr" defTabSz="82550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300" b="0" i="0" u="none" strike="noStrike" cap="none" spc="-206" baseline="0">
          <a:ln>
            <a:noFill/>
          </a:ln>
          <a:solidFill>
            <a:srgbClr val="004E46"/>
          </a:solidFill>
          <a:uFillTx/>
          <a:latin typeface="Open Sans"/>
          <a:ea typeface="Open Sans"/>
          <a:cs typeface="Open Sans"/>
          <a:sym typeface="Open Sans"/>
        </a:defRPr>
      </a:lvl8pPr>
      <a:lvl9pPr marL="0" marR="0" indent="1828800" algn="ctr" defTabSz="82550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300" b="0" i="0" u="none" strike="noStrike" cap="none" spc="-206" baseline="0">
          <a:ln>
            <a:noFill/>
          </a:ln>
          <a:solidFill>
            <a:srgbClr val="004E46"/>
          </a:solidFill>
          <a:uFillTx/>
          <a:latin typeface="Open Sans"/>
          <a:ea typeface="Open Sans"/>
          <a:cs typeface="Open Sans"/>
          <a:sym typeface="Open Sans"/>
        </a:defRPr>
      </a:lvl9pPr>
    </p:bodyStyle>
    <p:otherStyle>
      <a:lvl1pPr marL="0" marR="0" indent="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1pPr>
      <a:lvl2pPr marL="0" marR="0" indent="2286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2pPr>
      <a:lvl3pPr marL="0" marR="0" indent="4572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3pPr>
      <a:lvl4pPr marL="0" marR="0" indent="6858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4pPr>
      <a:lvl5pPr marL="0" marR="0" indent="9144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5pPr>
      <a:lvl6pPr marL="0" marR="0" indent="11430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6pPr>
      <a:lvl7pPr marL="0" marR="0" indent="13716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7pPr>
      <a:lvl8pPr marL="0" marR="0" indent="16002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8pPr>
      <a:lvl9pPr marL="0" marR="0" indent="18288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obsplus.ie/" TargetMode="External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cid:image001.jpg@01D79B3C.60221B70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jobsplus.ie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cid:image001.jpg@01D79B3C.60221B70" TargetMode="Externa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.jpeg"/><Relationship Id="rId4" Type="http://schemas.openxmlformats.org/officeDocument/2006/relationships/image" Target="cid:image001.jpg@01D79B3C.60221B70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cid:image001.jpg@01D79B3C.60221B70" TargetMode="Externa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cid:image001.jpg@01D79B3C.60221B70" TargetMode="Externa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cid:image001.jpg@01D79B3C.60221B70" TargetMode="Externa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cid:image001.jpg@01D79B3C.60221B70" TargetMode="Externa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jobsplusinfo@welfare.ie" TargetMode="External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cid:image001.jpg@01D79B3C.60221B70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.jpeg"/><Relationship Id="rId4" Type="http://schemas.openxmlformats.org/officeDocument/2006/relationships/image" Target="cid:image001.jpg@01D79B3C.60221B70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cid:image001.jpg@01D79B3C.60221B70" TargetMode="Externa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cid:image001.jpg@01D79B3C.60221B70" TargetMode="Externa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jpeg"/><Relationship Id="rId5" Type="http://schemas.openxmlformats.org/officeDocument/2006/relationships/image" Target="cid:image001.jpg@01D79B3C.60221B70" TargetMode="Externa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cid:image001.jpg@01D79B3C.60221B70" TargetMode="External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cid:image001.jpg@01D79B3C.60221B70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cid:image001.jpg@01D79B3C.60221B70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obsplus.ie/" TargetMode="External"/><Relationship Id="rId7" Type="http://schemas.openxmlformats.org/officeDocument/2006/relationships/image" Target="../media/image1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6" Type="http://schemas.openxmlformats.org/officeDocument/2006/relationships/image" Target="cid:image001.jpg@01D79B3C.60221B70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jpeg"/><Relationship Id="rId5" Type="http://schemas.openxmlformats.org/officeDocument/2006/relationships/image" Target="cid:image001.jpg@01D79B3C.60221B70" TargetMode="Externa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.jpeg"/><Relationship Id="rId4" Type="http://schemas.openxmlformats.org/officeDocument/2006/relationships/image" Target="cid:image001.jpg@01D79B3C.60221B7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cid:image001.jpg@01D79B3C.60221B70" TargetMode="Externa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cid:image001.jpg@01D79B3C.60221B70" TargetMode="Externa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cid:image001.jpg@01D79B3C.60221B70" TargetMode="Externa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cid:image001.jpg@01D79B3C.60221B70" TargetMode="Externa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://www.jobsplus.ie/" TargetMode="External"/><Relationship Id="rId7" Type="http://schemas.openxmlformats.org/officeDocument/2006/relationships/image" Target="cid:image001.jpg@01D79B3C.60221B7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hyperlink" Target="http://www.jobsireland.ie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cid:image001.jpg@01D79B3C.60221B70" TargetMode="Externa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Placeholder 2">
            <a:extLst>
              <a:ext uri="{FF2B5EF4-FFF2-40B4-BE49-F238E27FC236}">
                <a16:creationId xmlns:a16="http://schemas.microsoft.com/office/drawing/2014/main" id="{571FDABD-9DE8-44F6-B41C-DC0B8E2854DD}"/>
              </a:ext>
            </a:extLst>
          </p:cNvPr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3763508" y="5366879"/>
            <a:ext cx="17075150" cy="3415266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buFontTx/>
              <a:buNone/>
              <a:defRPr/>
            </a:pPr>
            <a:r>
              <a:rPr lang="en-IE" altLang="en-US" sz="16000" b="1" dirty="0">
                <a:cs typeface="Calibri Light" panose="020F0302020204030204" pitchFamily="34" charset="0"/>
              </a:rPr>
              <a:t>JobsPlus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49F605A-57E4-4521-8E05-ECFCAD55B314}"/>
              </a:ext>
            </a:extLst>
          </p:cNvPr>
          <p:cNvSpPr/>
          <p:nvPr/>
        </p:nvSpPr>
        <p:spPr>
          <a:xfrm>
            <a:off x="17868900" y="199345"/>
            <a:ext cx="57399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IE" sz="6000" kern="0" spc="-85" dirty="0">
                <a:solidFill>
                  <a:srgbClr val="083754"/>
                </a:solidFill>
                <a:latin typeface="Arial" panose="020B0604020202020204"/>
                <a:cs typeface="Calibri" charset="0"/>
                <a:hlinkClick r:id="rId3"/>
              </a:rPr>
              <a:t>www.jobsplus.ie</a:t>
            </a:r>
            <a:endParaRPr lang="en-I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26F912-E41B-481C-973E-D6088DDC8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12268158"/>
            <a:ext cx="4524375" cy="1421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59F1EF-7111-4868-B583-1CA3DAD53B14}"/>
              </a:ext>
            </a:extLst>
          </p:cNvPr>
          <p:cNvPicPr/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" y="12159303"/>
            <a:ext cx="4067175" cy="1542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482BF3-038B-4CC6-825E-232B08AFB148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157" y="12404457"/>
            <a:ext cx="3804014" cy="129584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EE53E7D-C27A-4F99-9404-87F0108A94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6825" y="2485118"/>
            <a:ext cx="21282025" cy="10661650"/>
          </a:xfrm>
        </p:spPr>
        <p:txBody>
          <a:bodyPr>
            <a:noAutofit/>
          </a:bodyPr>
          <a:lstStyle/>
          <a:p>
            <a:pPr marL="571500" indent="-5715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IE" sz="6000" dirty="0"/>
              <a:t>A jobseekers time on the Work Placement Experience Programme (WPEP) counts towards JobsPlus eligibility.</a:t>
            </a:r>
          </a:p>
          <a:p>
            <a:pPr marL="571500" indent="-5715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IE" sz="6000" dirty="0"/>
              <a:t>An employer may be eligible to receive the JobsPlus grant when WPEP finishes. </a:t>
            </a:r>
          </a:p>
          <a:p>
            <a:pPr marL="571500" indent="-5715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IE" sz="6000" dirty="0"/>
              <a:t>Both employer and employee should apply online at </a:t>
            </a:r>
            <a:r>
              <a:rPr lang="en-IE" sz="6000" dirty="0">
                <a:hlinkClick r:id="rId2"/>
              </a:rPr>
              <a:t>www.jobsplus.ie</a:t>
            </a:r>
            <a:endParaRPr lang="en-IE" sz="6000" dirty="0"/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25E10B0D-B7FC-42A3-B06A-2658FEA401A1}"/>
              </a:ext>
            </a:extLst>
          </p:cNvPr>
          <p:cNvSpPr txBox="1">
            <a:spLocks/>
          </p:cNvSpPr>
          <p:nvPr/>
        </p:nvSpPr>
        <p:spPr>
          <a:xfrm>
            <a:off x="571500" y="321185"/>
            <a:ext cx="19269075" cy="1212850"/>
          </a:xfrm>
          <a:prstGeom prst="rect">
            <a:avLst/>
          </a:prstGeom>
        </p:spPr>
        <p:txBody>
          <a:bodyPr vert="horz" lIns="91440" tIns="45720" rIns="91440" bIns="45720" numCol="1" spcCol="1039079" rtlCol="0">
            <a:noAutofit/>
          </a:bodyPr>
          <a:lstStyle>
            <a:lvl1pPr algn="l" defTabSz="825500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0" b="0" i="0" spc="-85">
                <a:solidFill>
                  <a:srgbClr val="083754"/>
                </a:solidFill>
                <a:latin typeface="+mn-lt"/>
                <a:ea typeface="Calibri" charset="0"/>
                <a:cs typeface="Calibri" charset="0"/>
                <a:sym typeface="Open Sans" pitchFamily="34" charset="0"/>
              </a:defRPr>
            </a:lvl1pPr>
            <a:lvl2pPr marL="0" indent="0" algn="l" defTabSz="825500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2">
                  <a:lumMod val="50000"/>
                </a:schemeClr>
              </a:buClr>
              <a:buFont typeface="Arial" charset="0"/>
              <a:buNone/>
              <a:defRPr sz="4400" b="0" i="0" spc="-85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  <a:sym typeface="Open Sans" pitchFamily="34" charset="0"/>
              </a:defRPr>
            </a:lvl2pPr>
            <a:lvl3pPr marL="1219200" indent="-609600" algn="l" defTabSz="825500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4">
                  <a:hueOff val="-1081314"/>
                  <a:satOff val="4338"/>
                  <a:lumOff val="-8931"/>
                </a:schemeClr>
              </a:buClr>
              <a:buSzPct val="100000"/>
              <a:buFont typeface="Arial" panose="020B0604020202020204" pitchFamily="34" charset="0"/>
              <a:buChar char="—"/>
              <a:defRPr sz="4400" b="0" i="1" spc="-150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  <a:sym typeface="Open Sans" pitchFamily="34" charset="0"/>
              </a:defRPr>
            </a:lvl3pPr>
            <a:lvl4pPr marL="1828800" indent="-609600" algn="l" defTabSz="825500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3BE41"/>
              </a:buClr>
              <a:buSzPct val="100000"/>
              <a:buFont typeface=".AppleSystemUIFont" charset="-120"/>
              <a:buChar char="—"/>
              <a:defRPr sz="4400" b="0" i="0" spc="-150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  <a:sym typeface="Open Sans" pitchFamily="34" charset="0"/>
              </a:defRPr>
            </a:lvl4pPr>
            <a:lvl5pPr marL="2413000" indent="-609600" algn="l" defTabSz="825500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929292"/>
              </a:buClr>
              <a:buSzPct val="100000"/>
              <a:buFont typeface="Arial" panose="020B0604020202020204" pitchFamily="34" charset="0"/>
              <a:buChar char="–"/>
              <a:defRPr sz="4400" b="0" i="1" spc="-150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  <a:sym typeface="Open Sans" pitchFamily="34" charset="0"/>
              </a:defRPr>
            </a:lvl5pPr>
            <a:lvl6pPr marL="0" marR="0" indent="1143000" algn="ctr" defTabSz="82550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300" b="0" i="0" u="none" strike="noStrike" cap="none" spc="-206" baseline="0">
                <a:ln>
                  <a:noFill/>
                </a:ln>
                <a:solidFill>
                  <a:srgbClr val="004E46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0" marR="0" indent="1371600" algn="ctr" defTabSz="82550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300" b="0" i="0" u="none" strike="noStrike" cap="none" spc="-206" baseline="0">
                <a:ln>
                  <a:noFill/>
                </a:ln>
                <a:solidFill>
                  <a:srgbClr val="004E46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0" marR="0" indent="1600200" algn="ctr" defTabSz="82550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300" b="0" i="0" u="none" strike="noStrike" cap="none" spc="-206" baseline="0">
                <a:ln>
                  <a:noFill/>
                </a:ln>
                <a:solidFill>
                  <a:srgbClr val="004E46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0" marR="0" indent="1828800" algn="ctr" defTabSz="82550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300" b="0" i="0" u="none" strike="noStrike" cap="none" spc="-206" baseline="0">
                <a:ln>
                  <a:noFill/>
                </a:ln>
                <a:solidFill>
                  <a:srgbClr val="004E46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>
              <a:defRPr/>
            </a:pPr>
            <a:r>
              <a:rPr lang="en-IE" sz="8000" b="1" kern="0" dirty="0">
                <a:latin typeface="Open Sans"/>
              </a:rPr>
              <a:t>JobsPlus and WPEP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E3C76A-7C5C-4951-B0AB-1EA77E036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965" y="12702648"/>
            <a:ext cx="3177874" cy="998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737ABD-61C7-4810-A3C6-45070EE9BFBE}"/>
              </a:ext>
            </a:extLst>
          </p:cNvPr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12643752"/>
            <a:ext cx="2856742" cy="1057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D5C599-B057-49BE-A469-7AC35F62F988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299" y="12796831"/>
            <a:ext cx="2671900" cy="88879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EFB298-75A1-400C-BFF4-323AD596A46D}"/>
              </a:ext>
            </a:extLst>
          </p:cNvPr>
          <p:cNvSpPr txBox="1"/>
          <p:nvPr/>
        </p:nvSpPr>
        <p:spPr>
          <a:xfrm>
            <a:off x="11738610" y="6375817"/>
            <a:ext cx="914400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4CBEE1-C239-4241-9EDA-9E6D340A2D59}"/>
              </a:ext>
            </a:extLst>
          </p:cNvPr>
          <p:cNvSpPr txBox="1"/>
          <p:nvPr/>
        </p:nvSpPr>
        <p:spPr>
          <a:xfrm>
            <a:off x="11738610" y="6375817"/>
            <a:ext cx="914400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385DC8-B197-4323-92D4-CCC58E8847CA}"/>
              </a:ext>
            </a:extLst>
          </p:cNvPr>
          <p:cNvSpPr txBox="1"/>
          <p:nvPr/>
        </p:nvSpPr>
        <p:spPr>
          <a:xfrm>
            <a:off x="977093" y="3550908"/>
            <a:ext cx="21099780" cy="56425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12000" b="1" dirty="0">
                <a:solidFill>
                  <a:srgbClr val="92D050"/>
                </a:solidFill>
                <a:latin typeface="Open Sans"/>
                <a:ea typeface="Open Sans"/>
                <a:cs typeface="Open Sans"/>
                <a:sym typeface="Open Sans"/>
              </a:rPr>
              <a:t>JobsPlus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12000" b="1" dirty="0">
                <a:solidFill>
                  <a:srgbClr val="92D050"/>
                </a:solidFill>
                <a:latin typeface="Open Sans"/>
                <a:ea typeface="Open Sans"/>
                <a:cs typeface="Open Sans"/>
                <a:sym typeface="Open Sans"/>
              </a:rPr>
              <a:t>&amp;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12000" b="1" dirty="0">
                <a:solidFill>
                  <a:srgbClr val="92D050"/>
                </a:solidFill>
                <a:latin typeface="Open Sans"/>
                <a:ea typeface="Open Sans"/>
                <a:cs typeface="Open Sans"/>
                <a:sym typeface="Open Sans"/>
              </a:rPr>
              <a:t>the Jobseeker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081C58-D172-4AF0-9A1C-C875D1C68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965" y="12702648"/>
            <a:ext cx="3177874" cy="998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377767-9F75-48C5-969E-F582E9F9C738}"/>
              </a:ext>
            </a:extLst>
          </p:cNvPr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12643752"/>
            <a:ext cx="2856742" cy="1057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EA68CC-64BB-4F94-A0E1-96E507126A1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299" y="12796831"/>
            <a:ext cx="2671900" cy="88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88269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C9AAD5-2DD2-4E55-8371-D7B8C6B86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3363" y="158997"/>
            <a:ext cx="18994437" cy="117980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IE" sz="8000" b="1" dirty="0">
                <a:latin typeface="Open Sans"/>
              </a:rPr>
              <a:t>Jobseeker</a:t>
            </a:r>
            <a:r>
              <a:rPr lang="en-IE" sz="8000" dirty="0">
                <a:latin typeface="Open Sans"/>
              </a:rPr>
              <a:t> </a:t>
            </a:r>
            <a:r>
              <a:rPr lang="en-IE" sz="8000" b="1" dirty="0">
                <a:latin typeface="Open Sans"/>
              </a:rPr>
              <a:t>Eligibility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E05232-3204-4AB3-B681-03A7CA4308F6}"/>
              </a:ext>
            </a:extLst>
          </p:cNvPr>
          <p:cNvSpPr txBox="1"/>
          <p:nvPr/>
        </p:nvSpPr>
        <p:spPr>
          <a:xfrm>
            <a:off x="6808758" y="1753539"/>
            <a:ext cx="17015793" cy="106285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50800" tIns="50800" rIns="50800" bIns="50800" spcCol="38100" anchor="ctr">
            <a:spAutoFit/>
          </a:bodyPr>
          <a:lstStyle/>
          <a:p>
            <a:pPr marL="571500" indent="-571500" fontAlgn="auto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IE" sz="7200" dirty="0">
                <a:solidFill>
                  <a:srgbClr val="083754"/>
                </a:solidFill>
                <a:latin typeface="+mn-lt"/>
              </a:rPr>
              <a:t>Jobseekers in receipt of Jobseekers payments/signing for PRSI jobseeker credits*, Disability Allowance or Blind Pension. </a:t>
            </a:r>
          </a:p>
          <a:p>
            <a:pPr lvl="3" fontAlgn="auto">
              <a:spcBef>
                <a:spcPts val="600"/>
              </a:spcBef>
              <a:spcAft>
                <a:spcPts val="1200"/>
              </a:spcAft>
              <a:defRPr/>
            </a:pPr>
            <a:r>
              <a:rPr lang="en-IE" sz="4400" dirty="0">
                <a:solidFill>
                  <a:srgbClr val="083754"/>
                </a:solidFill>
                <a:latin typeface="+mn-lt"/>
              </a:rPr>
              <a:t>* Credits are counted the same as if they were on JA/JB.</a:t>
            </a:r>
          </a:p>
          <a:p>
            <a:pPr fontAlgn="auto">
              <a:spcBef>
                <a:spcPts val="600"/>
              </a:spcBef>
              <a:spcAft>
                <a:spcPts val="1200"/>
              </a:spcAft>
              <a:defRPr/>
            </a:pPr>
            <a:endParaRPr lang="en-IE" sz="7200" dirty="0">
              <a:solidFill>
                <a:srgbClr val="083754"/>
              </a:solidFill>
              <a:latin typeface="+mn-lt"/>
            </a:endParaRPr>
          </a:p>
          <a:p>
            <a:pPr marL="571500" indent="-571500" fontAlgn="auto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IE" sz="7200" dirty="0">
                <a:solidFill>
                  <a:srgbClr val="083754"/>
                </a:solidFill>
                <a:latin typeface="+mn-lt"/>
              </a:rPr>
              <a:t>The length of time a jobseeker receives the qualifying payment will determine eligibility and the level of gr</a:t>
            </a:r>
            <a:r>
              <a:rPr lang="en-IE" sz="7200" dirty="0">
                <a:solidFill>
                  <a:srgbClr val="083754"/>
                </a:solidFill>
                <a:highlight>
                  <a:srgbClr val="8EC449"/>
                </a:highlight>
                <a:latin typeface="+mn-lt"/>
              </a:rPr>
              <a:t>ant pay</a:t>
            </a:r>
            <a:r>
              <a:rPr lang="en-IE" sz="7200" dirty="0">
                <a:solidFill>
                  <a:srgbClr val="083754"/>
                </a:solidFill>
                <a:latin typeface="+mn-lt"/>
              </a:rPr>
              <a:t>ment.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A887F6-7F21-48CA-9480-E22D5B377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965" y="12702648"/>
            <a:ext cx="3177874" cy="998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048FA5-EE9D-4DEB-955C-8DF3A7E5E64E}"/>
              </a:ext>
            </a:extLst>
          </p:cNvPr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12643752"/>
            <a:ext cx="2856742" cy="1057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4B6752-AAC0-4CC2-A976-703C637F13D6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299" y="12796831"/>
            <a:ext cx="2671900" cy="8887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9A1DE9-0B9B-4E7A-B655-F0FEE58A7879}"/>
              </a:ext>
            </a:extLst>
          </p:cNvPr>
          <p:cNvSpPr txBox="1"/>
          <p:nvPr/>
        </p:nvSpPr>
        <p:spPr>
          <a:xfrm>
            <a:off x="559448" y="357622"/>
            <a:ext cx="6119851" cy="114595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50800" tIns="50800" rIns="50800" bIns="50800" spcCol="38100" anchor="ctr">
            <a:spAutoFit/>
          </a:bodyPr>
          <a:lstStyle/>
          <a:p>
            <a:pPr fontAlgn="auto">
              <a:spcBef>
                <a:spcPts val="600"/>
              </a:spcBef>
              <a:spcAft>
                <a:spcPts val="1200"/>
              </a:spcAft>
              <a:defRPr/>
            </a:pPr>
            <a:endParaRPr lang="en-IE" sz="7200" dirty="0">
              <a:solidFill>
                <a:srgbClr val="083754"/>
              </a:solidFill>
              <a:latin typeface="+mn-lt"/>
            </a:endParaRPr>
          </a:p>
          <a:p>
            <a:pPr fontAlgn="auto">
              <a:spcBef>
                <a:spcPts val="600"/>
              </a:spcBef>
              <a:spcAft>
                <a:spcPts val="1200"/>
              </a:spcAft>
              <a:defRPr/>
            </a:pPr>
            <a:r>
              <a:rPr lang="en-IE" sz="7200" dirty="0">
                <a:solidFill>
                  <a:srgbClr val="083754"/>
                </a:solidFill>
                <a:latin typeface="+mn-lt"/>
              </a:rPr>
              <a:t>Who is eligible:</a:t>
            </a:r>
          </a:p>
          <a:p>
            <a:pPr fontAlgn="auto">
              <a:spcBef>
                <a:spcPts val="600"/>
              </a:spcBef>
              <a:spcAft>
                <a:spcPts val="1200"/>
              </a:spcAft>
              <a:defRPr/>
            </a:pPr>
            <a:endParaRPr lang="en-IE" sz="7200" dirty="0">
              <a:solidFill>
                <a:srgbClr val="083754"/>
              </a:solidFill>
              <a:latin typeface="+mn-lt"/>
            </a:endParaRPr>
          </a:p>
          <a:p>
            <a:pPr fontAlgn="auto">
              <a:spcBef>
                <a:spcPts val="600"/>
              </a:spcBef>
              <a:spcAft>
                <a:spcPts val="1200"/>
              </a:spcAft>
              <a:defRPr/>
            </a:pPr>
            <a:endParaRPr lang="en-IE" sz="7200" dirty="0">
              <a:solidFill>
                <a:srgbClr val="083754"/>
              </a:solidFill>
              <a:latin typeface="+mn-lt"/>
            </a:endParaRPr>
          </a:p>
          <a:p>
            <a:pPr fontAlgn="auto">
              <a:spcBef>
                <a:spcPts val="600"/>
              </a:spcBef>
              <a:spcAft>
                <a:spcPts val="1200"/>
              </a:spcAft>
              <a:defRPr/>
            </a:pPr>
            <a:endParaRPr lang="en-IE" sz="7200" dirty="0">
              <a:solidFill>
                <a:srgbClr val="083754"/>
              </a:solidFill>
              <a:latin typeface="+mn-lt"/>
            </a:endParaRPr>
          </a:p>
          <a:p>
            <a:pPr fontAlgn="auto">
              <a:spcBef>
                <a:spcPts val="600"/>
              </a:spcBef>
              <a:spcAft>
                <a:spcPts val="1200"/>
              </a:spcAft>
              <a:defRPr/>
            </a:pPr>
            <a:r>
              <a:rPr lang="en-IE" sz="7200" dirty="0">
                <a:solidFill>
                  <a:srgbClr val="083754"/>
                </a:solidFill>
                <a:latin typeface="+mn-lt"/>
              </a:rPr>
              <a:t>How is the grant </a:t>
            </a:r>
            <a:r>
              <a:rPr lang="en-IE" sz="7200" dirty="0" err="1">
                <a:solidFill>
                  <a:srgbClr val="083754"/>
                </a:solidFill>
                <a:latin typeface="+mn-lt"/>
              </a:rPr>
              <a:t>eligiblity</a:t>
            </a:r>
            <a:r>
              <a:rPr lang="en-IE" sz="7200" dirty="0">
                <a:solidFill>
                  <a:srgbClr val="083754"/>
                </a:solidFill>
                <a:latin typeface="+mn-lt"/>
              </a:rPr>
              <a:t> assessed?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2CFFE6-E995-4006-9617-AD0453FC4866}"/>
              </a:ext>
            </a:extLst>
          </p:cNvPr>
          <p:cNvSpPr txBox="1"/>
          <p:nvPr/>
        </p:nvSpPr>
        <p:spPr>
          <a:xfrm flipH="1">
            <a:off x="756850" y="10776559"/>
            <a:ext cx="19802043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3200" dirty="0">
                <a:solidFill>
                  <a:schemeClr val="accent2"/>
                </a:solidFill>
                <a:latin typeface="+mn-lt"/>
              </a:rPr>
              <a:t>For participants under 30 years, JobsPlus is co-funded by the Government of Ireland and the European Union</a:t>
            </a:r>
            <a:endParaRPr lang="en-IE" sz="3200" dirty="0">
              <a:solidFill>
                <a:schemeClr val="accent2"/>
              </a:solidFill>
              <a:latin typeface="+mn-lt"/>
              <a:ea typeface="Open Sans"/>
              <a:cs typeface="Open Sans"/>
              <a:sym typeface="Open San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364707-1BCD-4FC9-9CE6-F1ED04493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965" y="12702648"/>
            <a:ext cx="3177874" cy="998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771840-3F59-442A-8CCF-027926F219AE}"/>
              </a:ext>
            </a:extLst>
          </p:cNvPr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12643752"/>
            <a:ext cx="2856742" cy="1057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BB511C-9FC8-4A10-A601-EF9BC7401FC4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299" y="12796831"/>
            <a:ext cx="2671900" cy="888796"/>
          </a:xfrm>
          <a:prstGeom prst="rect">
            <a:avLst/>
          </a:prstGeom>
        </p:spPr>
      </p:pic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8F28887A-9C62-4691-8728-1802FD588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3363" y="158997"/>
            <a:ext cx="18994437" cy="117980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IE" sz="8000" b="1" dirty="0">
                <a:latin typeface="Open Sans"/>
              </a:rPr>
              <a:t>Jobseeker</a:t>
            </a:r>
            <a:r>
              <a:rPr lang="en-IE" sz="8000" dirty="0">
                <a:latin typeface="Open Sans"/>
              </a:rPr>
              <a:t> </a:t>
            </a:r>
            <a:r>
              <a:rPr lang="en-IE" sz="8000" b="1" dirty="0">
                <a:latin typeface="Open Sans"/>
              </a:rPr>
              <a:t>Eligibility (cont’d)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FAA9CA-18E3-48CD-AEA8-4E7A240A32AF}"/>
              </a:ext>
            </a:extLst>
          </p:cNvPr>
          <p:cNvSpPr txBox="1"/>
          <p:nvPr/>
        </p:nvSpPr>
        <p:spPr>
          <a:xfrm flipH="1">
            <a:off x="752160" y="2119633"/>
            <a:ext cx="20854004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50800" tIns="50800" rIns="50800" bIns="50800" spcCol="3810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4800" dirty="0">
                <a:solidFill>
                  <a:schemeClr val="accent2"/>
                </a:solidFill>
                <a:latin typeface="+mn-lt"/>
                <a:ea typeface="Open Sans"/>
                <a:cs typeface="Open Sans"/>
                <a:sym typeface="Open Sans"/>
              </a:rPr>
              <a:t>The Jobseeker must be on a qualifying payment: 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7D35DFF-CE05-4F78-98A0-0792237A42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470179"/>
              </p:ext>
            </p:extLst>
          </p:nvPr>
        </p:nvGraphicFramePr>
        <p:xfrm>
          <a:off x="756850" y="3413442"/>
          <a:ext cx="22042189" cy="7010718"/>
        </p:xfrm>
        <a:graphic>
          <a:graphicData uri="http://schemas.openxmlformats.org/drawingml/2006/table">
            <a:tbl>
              <a:tblPr/>
              <a:tblGrid>
                <a:gridCol w="6362917">
                  <a:extLst>
                    <a:ext uri="{9D8B030D-6E8A-4147-A177-3AD203B41FA5}">
                      <a16:colId xmlns:a16="http://schemas.microsoft.com/office/drawing/2014/main" val="4140717141"/>
                    </a:ext>
                  </a:extLst>
                </a:gridCol>
                <a:gridCol w="3250045">
                  <a:extLst>
                    <a:ext uri="{9D8B030D-6E8A-4147-A177-3AD203B41FA5}">
                      <a16:colId xmlns:a16="http://schemas.microsoft.com/office/drawing/2014/main" val="1354190427"/>
                    </a:ext>
                  </a:extLst>
                </a:gridCol>
                <a:gridCol w="12429227">
                  <a:extLst>
                    <a:ext uri="{9D8B030D-6E8A-4147-A177-3AD203B41FA5}">
                      <a16:colId xmlns:a16="http://schemas.microsoft.com/office/drawing/2014/main" val="3293091112"/>
                    </a:ext>
                  </a:extLst>
                </a:gridCol>
              </a:tblGrid>
              <a:tr h="510170">
                <a:tc>
                  <a:txBody>
                    <a:bodyPr/>
                    <a:lstStyle/>
                    <a:p>
                      <a:pPr algn="l" fontAlgn="b"/>
                      <a:r>
                        <a:rPr lang="en-IE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Jobseeker Age/Category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Grant Amount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Period of Unemployment to qualify for applicable grant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9254611"/>
                  </a:ext>
                </a:extLst>
              </a:tr>
              <a:tr h="1020339">
                <a:tc>
                  <a:txBody>
                    <a:bodyPr/>
                    <a:lstStyle/>
                    <a:p>
                      <a:pPr algn="l" fontAlgn="b"/>
                      <a:r>
                        <a:rPr lang="en-IE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Refugee Status or</a:t>
                      </a:r>
                      <a:br>
                        <a:rPr lang="en-IE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IE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Jobseekers Transitional Payment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€7,500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qualifying period - automatically eligible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328795"/>
                  </a:ext>
                </a:extLst>
              </a:tr>
              <a:tr h="1267196">
                <a:tc>
                  <a:txBody>
                    <a:bodyPr/>
                    <a:lstStyle/>
                    <a:p>
                      <a:pPr algn="l" fontAlgn="b"/>
                      <a:r>
                        <a:rPr lang="en-IE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Under 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€7,500</a:t>
                      </a:r>
                      <a:br>
                        <a:rPr lang="en-IE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IE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€10,000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Grant payable if unemployed 4 months (104 days) in the past 6 months</a:t>
                      </a:r>
                      <a:br>
                        <a:rPr lang="en-IE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IE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Grant payable if unemployed 3 years (936 days) in the past 3.5 years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792252"/>
                  </a:ext>
                </a:extLst>
              </a:tr>
              <a:tr h="1234281">
                <a:tc>
                  <a:txBody>
                    <a:bodyPr/>
                    <a:lstStyle/>
                    <a:p>
                      <a:pPr algn="l" fontAlgn="b"/>
                      <a:r>
                        <a:rPr lang="en-IE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Over 30 and Under 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€7,500</a:t>
                      </a:r>
                      <a:br>
                        <a:rPr lang="en-IE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IE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€10,000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Grant payable if unemployed 12 months (312 days) in the past 18 months</a:t>
                      </a:r>
                      <a:br>
                        <a:rPr lang="en-IE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IE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Grant payable if unemployed 3 years (936 days) in the past 3.5 years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5742335"/>
                  </a:ext>
                </a:extLst>
              </a:tr>
              <a:tr h="740569">
                <a:tc>
                  <a:txBody>
                    <a:bodyPr/>
                    <a:lstStyle/>
                    <a:p>
                      <a:pPr algn="l" fontAlgn="b"/>
                      <a:r>
                        <a:rPr lang="en-IE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Over 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€10,000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Grant payable if unemployed 12 months (312 days) in the past 18 months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582218"/>
                  </a:ext>
                </a:extLst>
              </a:tr>
              <a:tr h="2238163">
                <a:tc>
                  <a:txBody>
                    <a:bodyPr/>
                    <a:lstStyle/>
                    <a:p>
                      <a:pPr algn="l" fontAlgn="b"/>
                      <a:r>
                        <a:rPr lang="en-IE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Jobseeker in the special category:</a:t>
                      </a:r>
                      <a:br>
                        <a:rPr lang="en-IE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IE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Roma/Traveller </a:t>
                      </a:r>
                      <a:r>
                        <a:rPr lang="en-IE" sz="3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</a:t>
                      </a:r>
                      <a:br>
                        <a:rPr lang="en-IE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IE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History of Addiction </a:t>
                      </a:r>
                      <a:r>
                        <a:rPr lang="en-IE" sz="3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</a:t>
                      </a:r>
                      <a:br>
                        <a:rPr lang="en-IE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IE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Criminal Record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€10,000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Grant payable if unemployed 4 months (104 days) in the past 6 months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20162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C9AAD5-2DD2-4E55-8371-D7B8C6B86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3363" y="158997"/>
            <a:ext cx="18994437" cy="117980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IE" sz="8000" b="1" dirty="0">
                <a:latin typeface="Open Sans"/>
              </a:rPr>
              <a:t>Jobseeker</a:t>
            </a:r>
            <a:r>
              <a:rPr lang="en-IE" sz="8000" dirty="0">
                <a:latin typeface="Open Sans"/>
              </a:rPr>
              <a:t> </a:t>
            </a:r>
            <a:r>
              <a:rPr lang="en-IE" sz="8000" b="1" dirty="0">
                <a:latin typeface="Open Sans"/>
              </a:rPr>
              <a:t>Eligibility – Anything Else?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E05232-3204-4AB3-B681-03A7CA4308F6}"/>
              </a:ext>
            </a:extLst>
          </p:cNvPr>
          <p:cNvSpPr txBox="1"/>
          <p:nvPr/>
        </p:nvSpPr>
        <p:spPr>
          <a:xfrm>
            <a:off x="742950" y="2990008"/>
            <a:ext cx="22769646" cy="95513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50800" tIns="50800" rIns="50800" bIns="50800" spcCol="38100" anchor="ctr">
            <a:spAutoFit/>
          </a:bodyPr>
          <a:lstStyle/>
          <a:p>
            <a:pPr marL="571500" indent="-571500" fontAlgn="auto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IE" sz="6000" dirty="0">
                <a:solidFill>
                  <a:srgbClr val="083754"/>
                </a:solidFill>
                <a:latin typeface="+mn-lt"/>
                <a:ea typeface="Open Sans"/>
                <a:cs typeface="Open Sans"/>
                <a:sym typeface="Open Sans"/>
              </a:rPr>
              <a:t>Time in receipt of the PUP, on WPEP, training or other education schemes </a:t>
            </a:r>
            <a:r>
              <a:rPr lang="en-IE" sz="6000" dirty="0">
                <a:solidFill>
                  <a:srgbClr val="083754"/>
                </a:solidFill>
                <a:latin typeface="+mn-lt"/>
              </a:rPr>
              <a:t>count towards eligibility.</a:t>
            </a:r>
          </a:p>
          <a:p>
            <a:pPr fontAlgn="auto">
              <a:spcBef>
                <a:spcPts val="600"/>
              </a:spcBef>
              <a:spcAft>
                <a:spcPts val="1200"/>
              </a:spcAft>
              <a:defRPr/>
            </a:pPr>
            <a:endParaRPr lang="en-IE" sz="4800" dirty="0">
              <a:solidFill>
                <a:srgbClr val="083754"/>
              </a:solidFill>
              <a:latin typeface="+mn-lt"/>
            </a:endParaRPr>
          </a:p>
          <a:p>
            <a:pPr marL="571500" indent="-571500" fontAlgn="auto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IE" sz="6000" b="1" u="sng" dirty="0">
                <a:solidFill>
                  <a:srgbClr val="083754"/>
                </a:solidFill>
                <a:latin typeface="+mn-lt"/>
                <a:ea typeface="Open Sans"/>
                <a:cs typeface="Open Sans"/>
                <a:sym typeface="Open Sans"/>
              </a:rPr>
              <a:t>To note, </a:t>
            </a:r>
            <a:r>
              <a:rPr lang="en-IE" sz="6000" dirty="0">
                <a:solidFill>
                  <a:srgbClr val="083754"/>
                </a:solidFill>
                <a:latin typeface="+mn-lt"/>
                <a:ea typeface="Open Sans"/>
                <a:cs typeface="Open Sans"/>
                <a:sym typeface="Open Sans"/>
              </a:rPr>
              <a:t>the following activities will require a qualifying payment before and after the activity:</a:t>
            </a:r>
          </a:p>
          <a:p>
            <a:pPr marL="1485900" lvl="2" indent="-571500" fontAlgn="auto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IE" sz="6000" dirty="0">
                <a:solidFill>
                  <a:srgbClr val="083754"/>
                </a:solidFill>
                <a:latin typeface="+mn-lt"/>
                <a:ea typeface="Open Sans"/>
                <a:cs typeface="Open Sans"/>
                <a:sym typeface="Open Sans"/>
              </a:rPr>
              <a:t>BTEA/BTWEA</a:t>
            </a:r>
          </a:p>
          <a:p>
            <a:pPr marL="1485900" lvl="2" indent="-571500" fontAlgn="auto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IE" sz="6000" dirty="0">
                <a:solidFill>
                  <a:srgbClr val="083754"/>
                </a:solidFill>
                <a:latin typeface="+mn-lt"/>
                <a:ea typeface="Open Sans"/>
                <a:cs typeface="Open Sans"/>
                <a:sym typeface="Open Sans"/>
              </a:rPr>
              <a:t>Maternity Benefit</a:t>
            </a:r>
          </a:p>
          <a:p>
            <a:pPr marL="1485900" lvl="2" indent="-571500" fontAlgn="auto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IE" sz="6000" dirty="0">
                <a:solidFill>
                  <a:srgbClr val="083754"/>
                </a:solidFill>
                <a:latin typeface="+mn-lt"/>
                <a:ea typeface="Open Sans"/>
                <a:cs typeface="Open Sans"/>
                <a:sym typeface="Open Sans"/>
              </a:rPr>
              <a:t>Short term Enterprise Allowance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 dirty="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A887F6-7F21-48CA-9480-E22D5B377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965" y="12702648"/>
            <a:ext cx="3177874" cy="998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048FA5-EE9D-4DEB-955C-8DF3A7E5E64E}"/>
              </a:ext>
            </a:extLst>
          </p:cNvPr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12643752"/>
            <a:ext cx="2856742" cy="1057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4B6752-AAC0-4CC2-A976-703C637F13D6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299" y="12796831"/>
            <a:ext cx="2671900" cy="88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82990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C9AAD5-2DD2-4E55-8371-D7B8C6B86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3363" y="158997"/>
            <a:ext cx="18994437" cy="117980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IE" sz="8000" b="1" dirty="0">
                <a:latin typeface="Open Sans"/>
              </a:rPr>
              <a:t>Jobseeker</a:t>
            </a:r>
            <a:r>
              <a:rPr lang="en-IE" sz="8000" dirty="0">
                <a:latin typeface="Open Sans"/>
              </a:rPr>
              <a:t> </a:t>
            </a:r>
            <a:r>
              <a:rPr lang="en-IE" sz="8000" b="1" dirty="0">
                <a:latin typeface="Open Sans"/>
              </a:rPr>
              <a:t>Eligibility – Anything Else?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E05232-3204-4AB3-B681-03A7CA4308F6}"/>
              </a:ext>
            </a:extLst>
          </p:cNvPr>
          <p:cNvSpPr txBox="1"/>
          <p:nvPr/>
        </p:nvSpPr>
        <p:spPr>
          <a:xfrm>
            <a:off x="807177" y="1532919"/>
            <a:ext cx="22769646" cy="120443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50800" tIns="50800" rIns="50800" bIns="50800" spcCol="38100" anchor="ctr">
            <a:spAutoFit/>
          </a:bodyPr>
          <a:lstStyle/>
          <a:p>
            <a:pPr marL="571500" indent="-571500" fontAlgn="auto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IE" sz="6000" dirty="0">
                <a:solidFill>
                  <a:srgbClr val="083754"/>
                </a:solidFill>
                <a:latin typeface="+mn-lt"/>
                <a:ea typeface="Open Sans"/>
                <a:cs typeface="Open Sans"/>
                <a:sym typeface="Open Sans"/>
              </a:rPr>
              <a:t>Jobseekers can go straight into a JobsPlus supported employment if they took part in any of the activities below and were in receipt of a qualifying payment prior to that activity:</a:t>
            </a:r>
          </a:p>
          <a:p>
            <a:pPr marL="1485900" lvl="2" indent="-571500" fontAlgn="auto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IE" sz="6000" dirty="0">
                <a:solidFill>
                  <a:srgbClr val="083754"/>
                </a:solidFill>
                <a:latin typeface="+mn-lt"/>
                <a:ea typeface="Open Sans"/>
                <a:cs typeface="Open Sans"/>
                <a:sym typeface="Open Sans"/>
              </a:rPr>
              <a:t>CE</a:t>
            </a:r>
          </a:p>
          <a:p>
            <a:pPr marL="1485900" lvl="2" indent="-571500" fontAlgn="auto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IE" sz="6000" dirty="0">
                <a:solidFill>
                  <a:srgbClr val="083754"/>
                </a:solidFill>
                <a:latin typeface="+mn-lt"/>
                <a:ea typeface="Open Sans"/>
                <a:cs typeface="Open Sans"/>
                <a:sym typeface="Open Sans"/>
              </a:rPr>
              <a:t>Tús</a:t>
            </a:r>
          </a:p>
          <a:p>
            <a:pPr marL="1485900" lvl="2" indent="-571500" fontAlgn="auto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IE" sz="6000" dirty="0">
                <a:solidFill>
                  <a:srgbClr val="083754"/>
                </a:solidFill>
                <a:latin typeface="+mn-lt"/>
                <a:ea typeface="Open Sans"/>
                <a:cs typeface="Open Sans"/>
                <a:sym typeface="Open Sans"/>
              </a:rPr>
              <a:t>RSS</a:t>
            </a:r>
          </a:p>
          <a:p>
            <a:pPr marL="1485900" lvl="2" indent="-571500" fontAlgn="auto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IE" sz="6000" dirty="0">
                <a:solidFill>
                  <a:srgbClr val="083754"/>
                </a:solidFill>
                <a:latin typeface="+mn-lt"/>
                <a:ea typeface="Open Sans"/>
                <a:cs typeface="Open Sans"/>
                <a:sym typeface="Open Sans"/>
              </a:rPr>
              <a:t>In Custody/Prison</a:t>
            </a:r>
          </a:p>
          <a:p>
            <a:pPr marL="1485900" lvl="2" indent="-571500" fontAlgn="auto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IE" sz="6000" dirty="0" err="1">
                <a:solidFill>
                  <a:srgbClr val="083754"/>
                </a:solidFill>
                <a:latin typeface="+mn-lt"/>
                <a:ea typeface="Open Sans"/>
                <a:cs typeface="Open Sans"/>
                <a:sym typeface="Open Sans"/>
              </a:rPr>
              <a:t>Solas</a:t>
            </a:r>
            <a:r>
              <a:rPr lang="en-IE" sz="6000" dirty="0">
                <a:solidFill>
                  <a:srgbClr val="083754"/>
                </a:solidFill>
                <a:latin typeface="+mn-lt"/>
                <a:ea typeface="Open Sans"/>
                <a:cs typeface="Open Sans"/>
                <a:sym typeface="Open Sans"/>
              </a:rPr>
              <a:t>/ETB – short duration courses</a:t>
            </a:r>
          </a:p>
          <a:p>
            <a:pPr marL="1485900" lvl="2" indent="-571500" fontAlgn="auto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IE" sz="6000" dirty="0">
                <a:solidFill>
                  <a:srgbClr val="083754"/>
                </a:solidFill>
                <a:latin typeface="+mn-lt"/>
                <a:ea typeface="Open Sans"/>
                <a:cs typeface="Open Sans"/>
                <a:sym typeface="Open Sans"/>
              </a:rPr>
              <a:t>Springboard Courses</a:t>
            </a:r>
          </a:p>
          <a:p>
            <a:pPr marL="1485900" lvl="2" indent="-571500" fontAlgn="auto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IE" sz="6000" dirty="0">
                <a:solidFill>
                  <a:srgbClr val="083754"/>
                </a:solidFill>
                <a:latin typeface="+mn-lt"/>
                <a:ea typeface="Open Sans"/>
                <a:cs typeface="Open Sans"/>
                <a:sym typeface="Open Sans"/>
              </a:rPr>
              <a:t>WPEP</a:t>
            </a:r>
            <a:endParaRPr lang="en-IE" sz="6000" dirty="0">
              <a:solidFill>
                <a:schemeClr val="bg1"/>
              </a:solidFill>
              <a:latin typeface="+mn-lt"/>
              <a:ea typeface="Open Sans"/>
              <a:cs typeface="Open Sans"/>
              <a:sym typeface="Open San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 dirty="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A887F6-7F21-48CA-9480-E22D5B377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965" y="12702648"/>
            <a:ext cx="3177874" cy="998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048FA5-EE9D-4DEB-955C-8DF3A7E5E64E}"/>
              </a:ext>
            </a:extLst>
          </p:cNvPr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12643752"/>
            <a:ext cx="2856742" cy="1057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4B6752-AAC0-4CC2-A976-703C637F13D6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299" y="12796831"/>
            <a:ext cx="2671900" cy="88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50015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C9AAD5-2DD2-4E55-8371-D7B8C6B86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3363" y="158997"/>
            <a:ext cx="18994437" cy="117980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IE" sz="8000" b="1" dirty="0">
                <a:latin typeface="Open Sans"/>
              </a:rPr>
              <a:t>Jobseeker</a:t>
            </a:r>
            <a:r>
              <a:rPr lang="en-IE" sz="8000" dirty="0">
                <a:latin typeface="Open Sans"/>
              </a:rPr>
              <a:t> </a:t>
            </a:r>
            <a:r>
              <a:rPr lang="en-IE" sz="8000" b="1" dirty="0">
                <a:latin typeface="Open Sans"/>
              </a:rPr>
              <a:t>Eligibility – Anything Else?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E05232-3204-4AB3-B681-03A7CA4308F6}"/>
              </a:ext>
            </a:extLst>
          </p:cNvPr>
          <p:cNvSpPr txBox="1"/>
          <p:nvPr/>
        </p:nvSpPr>
        <p:spPr>
          <a:xfrm>
            <a:off x="385763" y="1922868"/>
            <a:ext cx="22769646" cy="10720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50800" tIns="50800" rIns="50800" bIns="50800" spcCol="38100" anchor="ctr">
            <a:spAutoFit/>
          </a:bodyPr>
          <a:lstStyle/>
          <a:p>
            <a:pPr marL="571500" indent="-571500" fontAlgn="auto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IE" sz="6000" dirty="0">
                <a:solidFill>
                  <a:srgbClr val="083754"/>
                </a:solidFill>
                <a:latin typeface="+mn-lt"/>
                <a:ea typeface="Open Sans"/>
                <a:cs typeface="Open Sans"/>
                <a:sym typeface="Open Sans"/>
              </a:rPr>
              <a:t>From January 2023, a jobseeker may be eligible for the higher rate of grant (€10,000) due to being a Traveller or person of Roma ethnicity, or due to having a recent criminal record or recent history of addiction.</a:t>
            </a:r>
          </a:p>
          <a:p>
            <a:pPr fontAlgn="auto">
              <a:spcBef>
                <a:spcPts val="600"/>
              </a:spcBef>
              <a:spcAft>
                <a:spcPts val="1200"/>
              </a:spcAft>
              <a:defRPr/>
            </a:pPr>
            <a:endParaRPr lang="en-IE" sz="4800" dirty="0">
              <a:solidFill>
                <a:srgbClr val="083754"/>
              </a:solidFill>
              <a:latin typeface="+mn-lt"/>
            </a:endParaRPr>
          </a:p>
          <a:p>
            <a:pPr marL="571500" indent="-571500" fontAlgn="auto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IE" sz="6000" dirty="0">
                <a:solidFill>
                  <a:srgbClr val="083754"/>
                </a:solidFill>
                <a:latin typeface="+mn-lt"/>
                <a:ea typeface="Open Sans"/>
                <a:cs typeface="Open Sans"/>
                <a:sym typeface="Open Sans"/>
              </a:rPr>
              <a:t>If a jobseeker wishes to be assessed for JobsPlus on the above special categories, they must notify* the JobsPlus team by emailing:</a:t>
            </a:r>
          </a:p>
          <a:p>
            <a:pPr lvl="7">
              <a:spcBef>
                <a:spcPts val="600"/>
              </a:spcBef>
              <a:spcAft>
                <a:spcPts val="1200"/>
              </a:spcAft>
              <a:defRPr/>
            </a:pPr>
            <a:r>
              <a:rPr lang="en-IE" sz="6000" b="1" u="sng" dirty="0">
                <a:solidFill>
                  <a:srgbClr val="083754"/>
                </a:solidFill>
                <a:latin typeface="+mn-lt"/>
                <a:ea typeface="Open Sans"/>
                <a:cs typeface="Open Sans"/>
                <a:sym typeface="Open Sans"/>
                <a:hlinkClick r:id="rId3"/>
              </a:rPr>
              <a:t>jobsplusinfo@welfare.ie</a:t>
            </a:r>
            <a:endParaRPr lang="en-IE" sz="6000" b="1" u="sng" dirty="0">
              <a:solidFill>
                <a:srgbClr val="083754"/>
              </a:solidFill>
              <a:latin typeface="+mn-lt"/>
              <a:ea typeface="Open Sans"/>
              <a:cs typeface="Open Sans"/>
              <a:sym typeface="Open Sans"/>
            </a:endParaRPr>
          </a:p>
          <a:p>
            <a:pPr lvl="3">
              <a:spcBef>
                <a:spcPts val="600"/>
              </a:spcBef>
              <a:spcAft>
                <a:spcPts val="1200"/>
              </a:spcAft>
              <a:defRPr/>
            </a:pPr>
            <a:endParaRPr lang="en-IE" sz="3600" dirty="0">
              <a:solidFill>
                <a:srgbClr val="08375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3">
              <a:spcBef>
                <a:spcPts val="600"/>
              </a:spcBef>
              <a:spcAft>
                <a:spcPts val="1200"/>
              </a:spcAft>
              <a:defRPr/>
            </a:pPr>
            <a:r>
              <a:rPr lang="en-IE" sz="3600" dirty="0">
                <a:solidFill>
                  <a:srgbClr val="083754"/>
                </a:solidFill>
                <a:latin typeface="Open Sans"/>
                <a:ea typeface="Open Sans"/>
                <a:cs typeface="Open Sans"/>
                <a:sym typeface="Open Sans"/>
              </a:rPr>
              <a:t>*Note: This is a confidential process, and no details will be shared with third par</a:t>
            </a:r>
            <a:r>
              <a:rPr lang="en-IE" sz="3600" dirty="0">
                <a:solidFill>
                  <a:srgbClr val="083754"/>
                </a:solidFill>
                <a:highlight>
                  <a:srgbClr val="98BD44"/>
                </a:highlight>
                <a:latin typeface="Open Sans"/>
                <a:ea typeface="Open Sans"/>
                <a:cs typeface="Open Sans"/>
                <a:sym typeface="Open Sans"/>
              </a:rPr>
              <a:t>ties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A887F6-7F21-48CA-9480-E22D5B377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965" y="12702648"/>
            <a:ext cx="3177874" cy="998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048FA5-EE9D-4DEB-955C-8DF3A7E5E64E}"/>
              </a:ext>
            </a:extLst>
          </p:cNvPr>
          <p:cNvPicPr/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12643752"/>
            <a:ext cx="2856742" cy="1057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4B6752-AAC0-4CC2-A976-703C637F13D6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299" y="12796831"/>
            <a:ext cx="2671900" cy="88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998799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EFB298-75A1-400C-BFF4-323AD596A46D}"/>
              </a:ext>
            </a:extLst>
          </p:cNvPr>
          <p:cNvSpPr txBox="1"/>
          <p:nvPr/>
        </p:nvSpPr>
        <p:spPr>
          <a:xfrm>
            <a:off x="11738610" y="6375817"/>
            <a:ext cx="914400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4CBEE1-C239-4241-9EDA-9E6D340A2D59}"/>
              </a:ext>
            </a:extLst>
          </p:cNvPr>
          <p:cNvSpPr txBox="1"/>
          <p:nvPr/>
        </p:nvSpPr>
        <p:spPr>
          <a:xfrm>
            <a:off x="11738610" y="6375817"/>
            <a:ext cx="914400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385DC8-B197-4323-92D4-CCC58E8847CA}"/>
              </a:ext>
            </a:extLst>
          </p:cNvPr>
          <p:cNvSpPr txBox="1"/>
          <p:nvPr/>
        </p:nvSpPr>
        <p:spPr>
          <a:xfrm>
            <a:off x="1188720" y="3554532"/>
            <a:ext cx="21099780" cy="56425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12000" b="1" dirty="0">
                <a:solidFill>
                  <a:srgbClr val="92D050"/>
                </a:solidFill>
                <a:latin typeface="Open Sans"/>
                <a:ea typeface="Open Sans"/>
                <a:cs typeface="Open Sans"/>
                <a:sym typeface="Open Sans"/>
              </a:rPr>
              <a:t>JobsPlus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12000" b="1" dirty="0">
                <a:solidFill>
                  <a:srgbClr val="92D050"/>
                </a:solidFill>
                <a:latin typeface="Open Sans"/>
                <a:ea typeface="Open Sans"/>
                <a:cs typeface="Open Sans"/>
                <a:sym typeface="Open Sans"/>
              </a:rPr>
              <a:t>&amp;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12000" b="1" dirty="0">
                <a:solidFill>
                  <a:srgbClr val="92D050"/>
                </a:solidFill>
                <a:latin typeface="Open Sans"/>
                <a:ea typeface="Open Sans"/>
                <a:cs typeface="Open Sans"/>
                <a:sym typeface="Open Sans"/>
              </a:rPr>
              <a:t>the Employment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081C58-D172-4AF0-9A1C-C875D1C68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965" y="12702648"/>
            <a:ext cx="3177874" cy="998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377767-9F75-48C5-969E-F582E9F9C738}"/>
              </a:ext>
            </a:extLst>
          </p:cNvPr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12643752"/>
            <a:ext cx="2856742" cy="1057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EA68CC-64BB-4F94-A0E1-96E507126A1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299" y="12796831"/>
            <a:ext cx="2671900" cy="88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017412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A4C3FEA-0545-4233-9B6C-20C9D76F78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5763" y="227300"/>
            <a:ext cx="19269075" cy="12128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IE" sz="8000" b="1" dirty="0">
                <a:latin typeface="Open Sans"/>
              </a:rPr>
              <a:t>JobsPlus and the Employment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8359F5-E98A-4538-B360-619354D29BCC}"/>
              </a:ext>
            </a:extLst>
          </p:cNvPr>
          <p:cNvSpPr txBox="1"/>
          <p:nvPr/>
        </p:nvSpPr>
        <p:spPr>
          <a:xfrm>
            <a:off x="385763" y="2052550"/>
            <a:ext cx="7523451" cy="44884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50800" tIns="50800" rIns="50800" bIns="50800" spcCol="38100" anchor="ctr">
            <a:spAutoFit/>
          </a:bodyPr>
          <a:lstStyle/>
          <a:p>
            <a:pPr marL="685800" indent="-685800" fontAlgn="auto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IE" sz="6000" dirty="0">
                <a:solidFill>
                  <a:srgbClr val="083754"/>
                </a:solidFill>
                <a:latin typeface="+mn-lt"/>
                <a:ea typeface="Open Sans"/>
                <a:cs typeface="Open Sans"/>
                <a:sym typeface="Open Sans"/>
              </a:rPr>
              <a:t>What happens Next?</a:t>
            </a:r>
          </a:p>
          <a:p>
            <a:pPr fontAlgn="auto">
              <a:spcBef>
                <a:spcPts val="600"/>
              </a:spcBef>
              <a:spcAft>
                <a:spcPts val="1200"/>
              </a:spcAft>
              <a:defRPr/>
            </a:pPr>
            <a:endParaRPr lang="en-IE" sz="6000" dirty="0">
              <a:solidFill>
                <a:srgbClr val="083754"/>
              </a:solidFill>
              <a:latin typeface="+mn-lt"/>
              <a:ea typeface="Open Sans"/>
              <a:cs typeface="Open Sans"/>
              <a:sym typeface="Open Sans"/>
            </a:endParaRPr>
          </a:p>
          <a:p>
            <a:pPr marL="685800" indent="-685800" fontAlgn="auto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en-IE" sz="6000" dirty="0">
              <a:solidFill>
                <a:srgbClr val="083754"/>
              </a:solidFill>
              <a:latin typeface="+mn-lt"/>
              <a:ea typeface="Open Sans"/>
              <a:cs typeface="Open Sans"/>
              <a:sym typeface="Open San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F60B0E-151E-4402-BD4D-2747EFE99333}"/>
              </a:ext>
            </a:extLst>
          </p:cNvPr>
          <p:cNvSpPr/>
          <p:nvPr/>
        </p:nvSpPr>
        <p:spPr>
          <a:xfrm>
            <a:off x="7429500" y="2064500"/>
            <a:ext cx="14432973" cy="10710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IE" sz="4800" kern="0" spc="-85" dirty="0">
                <a:solidFill>
                  <a:srgbClr val="083754"/>
                </a:solidFill>
                <a:latin typeface="Arial" panose="020B0604020202020204"/>
                <a:cs typeface="Calibri" charset="0"/>
              </a:rPr>
              <a:t>The JobsPlus team will issue the JobsPlus approval or non-approval letter directly to the jobseeker. The </a:t>
            </a:r>
            <a:r>
              <a:rPr lang="en-IE" sz="4800" u="sng" kern="0" spc="-85" dirty="0">
                <a:solidFill>
                  <a:srgbClr val="083754"/>
                </a:solidFill>
                <a:latin typeface="Arial" panose="020B0604020202020204"/>
                <a:cs typeface="Calibri" charset="0"/>
              </a:rPr>
              <a:t>approval</a:t>
            </a:r>
            <a:r>
              <a:rPr lang="en-IE" sz="4800" kern="0" spc="-85" dirty="0">
                <a:solidFill>
                  <a:srgbClr val="083754"/>
                </a:solidFill>
                <a:latin typeface="Arial" panose="020B0604020202020204"/>
                <a:cs typeface="Calibri" charset="0"/>
              </a:rPr>
              <a:t> letter will contain a JP1 employment form.</a:t>
            </a:r>
          </a:p>
          <a:p>
            <a:pPr marL="1485900" lvl="2" indent="-5715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IE" sz="4800" kern="0" spc="-85" dirty="0">
                <a:solidFill>
                  <a:srgbClr val="083754"/>
                </a:solidFill>
                <a:latin typeface="Arial" panose="020B0604020202020204"/>
                <a:cs typeface="Calibri" charset="0"/>
              </a:rPr>
              <a:t>Part A to be completed by the Jobseeker</a:t>
            </a:r>
          </a:p>
          <a:p>
            <a:pPr marL="1485900" lvl="2" indent="-5715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IE" sz="4800" kern="0" spc="-85" dirty="0">
                <a:solidFill>
                  <a:srgbClr val="083754"/>
                </a:solidFill>
                <a:latin typeface="Arial" panose="020B0604020202020204"/>
                <a:cs typeface="Calibri" charset="0"/>
              </a:rPr>
              <a:t>Part B to be completed by the employer.</a:t>
            </a:r>
          </a:p>
          <a:p>
            <a:pPr lvl="2" indent="0">
              <a:spcAft>
                <a:spcPts val="1200"/>
              </a:spcAft>
              <a:defRPr/>
            </a:pPr>
            <a:endParaRPr lang="en-IE" sz="2400" kern="0" spc="-85" dirty="0">
              <a:solidFill>
                <a:srgbClr val="083754"/>
              </a:solidFill>
              <a:latin typeface="Arial" panose="020B0604020202020204"/>
              <a:cs typeface="Calibri" charset="0"/>
            </a:endParaRP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IE" sz="4800" kern="0" spc="-85" dirty="0">
                <a:solidFill>
                  <a:srgbClr val="083754"/>
                </a:solidFill>
                <a:latin typeface="Arial" panose="020B0604020202020204"/>
                <a:cs typeface="Calibri" charset="0"/>
              </a:rPr>
              <a:t>The completed JP1 form must be returned to the JobsPlus Unit in Carrick on Shannon </a:t>
            </a:r>
            <a:r>
              <a:rPr lang="en-IE" sz="4800" b="1" u="sng" kern="0" spc="-85" dirty="0">
                <a:solidFill>
                  <a:srgbClr val="083754"/>
                </a:solidFill>
                <a:latin typeface="Arial" panose="020B0604020202020204"/>
                <a:cs typeface="Calibri" charset="0"/>
              </a:rPr>
              <a:t>as soon as possible </a:t>
            </a:r>
            <a:r>
              <a:rPr lang="en-IE" sz="4800" kern="0" spc="-85" dirty="0">
                <a:solidFill>
                  <a:srgbClr val="083754"/>
                </a:solidFill>
                <a:latin typeface="Arial" panose="020B0604020202020204"/>
                <a:cs typeface="Calibri" charset="0"/>
              </a:rPr>
              <a:t>in order to create the employment and set up the monthly  payments.</a:t>
            </a:r>
          </a:p>
          <a:p>
            <a:pPr>
              <a:spcAft>
                <a:spcPts val="1200"/>
              </a:spcAft>
              <a:defRPr/>
            </a:pPr>
            <a:endParaRPr lang="en-IE" sz="2000" kern="0" spc="-85" dirty="0">
              <a:solidFill>
                <a:srgbClr val="083754"/>
              </a:solidFill>
              <a:latin typeface="Arial" panose="020B0604020202020204"/>
              <a:cs typeface="Calibri" charset="0"/>
            </a:endParaRP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IE" sz="4800" kern="0" spc="-85" dirty="0">
                <a:solidFill>
                  <a:srgbClr val="083754"/>
                </a:solidFill>
                <a:latin typeface="Arial" panose="020B0604020202020204"/>
                <a:cs typeface="Calibri" charset="0"/>
              </a:rPr>
              <a:t>The Jobseekers must be signed off the live register before the JobsPlus claim goes into </a:t>
            </a:r>
          </a:p>
          <a:p>
            <a:pPr>
              <a:spcAft>
                <a:spcPts val="1200"/>
              </a:spcAft>
              <a:defRPr/>
            </a:pPr>
            <a:r>
              <a:rPr lang="en-IE" sz="4800" kern="0" spc="-85" dirty="0">
                <a:solidFill>
                  <a:srgbClr val="083754"/>
                </a:solidFill>
                <a:latin typeface="Arial" panose="020B0604020202020204"/>
                <a:cs typeface="Calibri" charset="0"/>
              </a:rPr>
              <a:t>    payment</a:t>
            </a:r>
            <a:endParaRPr lang="en-IE" sz="6000" kern="0" spc="-85" dirty="0">
              <a:solidFill>
                <a:srgbClr val="083754"/>
              </a:solidFill>
              <a:latin typeface="Arial" panose="020B0604020202020204"/>
              <a:cs typeface="Calibri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64DD85-1D5A-4FB8-B39B-0892B7DF5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965" y="12702648"/>
            <a:ext cx="3177874" cy="998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B1E39F-CB2D-4D4F-8802-503E7D3DC5A3}"/>
              </a:ext>
            </a:extLst>
          </p:cNvPr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12643752"/>
            <a:ext cx="2856742" cy="1057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840DD7-7582-43BD-8CDA-3E4DBB905897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299" y="12796831"/>
            <a:ext cx="2671900" cy="88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5257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477A91-5CB8-4F3E-A28C-E93DCD53C6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321185"/>
            <a:ext cx="19269075" cy="12128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IE" sz="7200" b="1" dirty="0" err="1">
                <a:latin typeface="Open Sans"/>
              </a:rPr>
              <a:t>Jobsplus</a:t>
            </a:r>
            <a:r>
              <a:rPr lang="en-IE" sz="7200" b="1" dirty="0">
                <a:latin typeface="Open Sans"/>
              </a:rPr>
              <a:t> and the Employment continued..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1275E4-8A30-4E30-97E4-E53D931060A6}"/>
              </a:ext>
            </a:extLst>
          </p:cNvPr>
          <p:cNvSpPr txBox="1"/>
          <p:nvPr/>
        </p:nvSpPr>
        <p:spPr>
          <a:xfrm>
            <a:off x="571500" y="2259305"/>
            <a:ext cx="22692537" cy="91973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50800" tIns="50800" rIns="50800" bIns="50800" spcCol="38100" anchor="ctr">
            <a:spAutoFit/>
          </a:bodyPr>
          <a:lstStyle/>
          <a:p>
            <a:pPr marL="685800" indent="-685800" fontAlgn="auto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IE" sz="6000" dirty="0">
                <a:solidFill>
                  <a:srgbClr val="083754"/>
                </a:solidFill>
                <a:latin typeface="+mn-lt"/>
              </a:rPr>
              <a:t>The JobsPlus Team assess the completed JP1: </a:t>
            </a:r>
          </a:p>
          <a:p>
            <a:pPr marL="1600200" lvl="2" indent="-685800" fontAlgn="auto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IE" sz="5400" dirty="0">
                <a:solidFill>
                  <a:srgbClr val="083754"/>
                </a:solidFill>
                <a:latin typeface="+mn-lt"/>
              </a:rPr>
              <a:t>If everything is in order and the employment complies with the conditions of the scheme, the JobsPlus claim will go into payment.</a:t>
            </a:r>
          </a:p>
          <a:p>
            <a:pPr marL="1600200" lvl="2" indent="-685800" fontAlgn="auto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IE" sz="5400" dirty="0">
                <a:solidFill>
                  <a:srgbClr val="083754"/>
                </a:solidFill>
                <a:latin typeface="+mn-lt"/>
              </a:rPr>
              <a:t>If the JobsPlus team need further information or clarification on any details on the returned JP1 form, the Employer will be contacted by email before the employment is awarded</a:t>
            </a:r>
            <a:r>
              <a:rPr lang="en-IE" sz="6000" dirty="0">
                <a:solidFill>
                  <a:srgbClr val="083754"/>
                </a:solidFill>
                <a:latin typeface="+mn-lt"/>
              </a:rPr>
              <a:t>.</a:t>
            </a:r>
          </a:p>
          <a:p>
            <a:pPr lvl="2" indent="0" fontAlgn="auto">
              <a:spcBef>
                <a:spcPts val="600"/>
              </a:spcBef>
              <a:spcAft>
                <a:spcPts val="1200"/>
              </a:spcAft>
              <a:defRPr/>
            </a:pPr>
            <a:endParaRPr lang="en-IE" sz="6000" dirty="0">
              <a:solidFill>
                <a:srgbClr val="083754"/>
              </a:solidFill>
              <a:latin typeface="+mn-lt"/>
            </a:endParaRPr>
          </a:p>
          <a:p>
            <a:pPr marL="685800" indent="-685800" fontAlgn="auto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IE" sz="6000" dirty="0">
                <a:solidFill>
                  <a:srgbClr val="083754"/>
                </a:solidFill>
                <a:latin typeface="+mn-lt"/>
              </a:rPr>
              <a:t>When the employment is awarded, the employer will be notified by email from the JobsPlus team. </a:t>
            </a:r>
            <a:endParaRPr lang="en-IE" sz="6000" dirty="0">
              <a:solidFill>
                <a:srgbClr val="083754"/>
              </a:solidFill>
              <a:latin typeface="+mn-lt"/>
              <a:sym typeface="Open San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199863-EF6A-4F5A-9E53-17228D6F6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965" y="12702648"/>
            <a:ext cx="3177874" cy="998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B3510C-DCE1-4D4D-BC11-6CB5BEFD90D1}"/>
              </a:ext>
            </a:extLst>
          </p:cNvPr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12643752"/>
            <a:ext cx="2856742" cy="1057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05567E-1603-43E6-8BB8-8BAF573AC187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299" y="12796831"/>
            <a:ext cx="2671900" cy="88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68187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7A76D-A125-4789-A0FF-394D2545B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288" y="742950"/>
            <a:ext cx="19283362" cy="1727200"/>
          </a:xfrm>
        </p:spPr>
        <p:txBody>
          <a:bodyPr/>
          <a:lstStyle/>
          <a:p>
            <a:pPr>
              <a:defRPr/>
            </a:pPr>
            <a:r>
              <a:rPr lang="en-IE" sz="8000" dirty="0"/>
              <a:t>What is JobsPlus?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432770-3BD9-46DB-95E2-F0449946D6C8}"/>
              </a:ext>
            </a:extLst>
          </p:cNvPr>
          <p:cNvSpPr/>
          <p:nvPr/>
        </p:nvSpPr>
        <p:spPr>
          <a:xfrm>
            <a:off x="1565049" y="3509631"/>
            <a:ext cx="2131672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IE" sz="8800" dirty="0">
                <a:solidFill>
                  <a:srgbClr val="083754"/>
                </a:solidFill>
              </a:rPr>
              <a:t>JobsPlus is an incentive to encourage employers and businesses to focus their recruitment efforts on those who are unemployed.</a:t>
            </a:r>
            <a:endParaRPr lang="en-IE" sz="8800" kern="0" spc="-85" dirty="0">
              <a:solidFill>
                <a:srgbClr val="083754"/>
              </a:solidFill>
              <a:latin typeface="Arial" panose="020B0604020202020204"/>
              <a:cs typeface="Calibri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68E0EE7-721A-4588-A8EA-526D4C0F8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965" y="12702648"/>
            <a:ext cx="3177874" cy="998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7CFBAF2-61C3-4531-BEC5-E42046E22D7D}"/>
              </a:ext>
            </a:extLst>
          </p:cNvPr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12643752"/>
            <a:ext cx="2856742" cy="1057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1608A3B-9D47-4187-AA28-897DE0465553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299" y="12796831"/>
            <a:ext cx="2671900" cy="88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816489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A4C3FEA-0545-4233-9B6C-20C9D76F78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2241" y="595911"/>
            <a:ext cx="19970559" cy="12128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IE" sz="8000" b="1" dirty="0">
                <a:latin typeface="Open Sans"/>
              </a:rPr>
              <a:t>JobsPlus and the Employment – JP1 </a:t>
            </a:r>
            <a:r>
              <a:rPr lang="en-IE" sz="2400" b="1" dirty="0">
                <a:latin typeface="Open Sans"/>
              </a:rPr>
              <a:t>(example)</a:t>
            </a:r>
            <a:endParaRPr lang="en-IE" sz="8000" b="1" dirty="0">
              <a:latin typeface="Open San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64DD85-1D5A-4FB8-B39B-0892B7DF5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965" y="12702648"/>
            <a:ext cx="3177874" cy="998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B1E39F-CB2D-4D4F-8802-503E7D3DC5A3}"/>
              </a:ext>
            </a:extLst>
          </p:cNvPr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12643752"/>
            <a:ext cx="2856742" cy="1057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840DD7-7582-43BD-8CDA-3E4DBB905897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299" y="12796831"/>
            <a:ext cx="2671900" cy="8887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8F0C8CB-1BB0-424C-92BE-ECEA75C3C5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96699" y="2417601"/>
            <a:ext cx="12312487" cy="95941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201410-7447-4D0B-AB34-2FD59FF95D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8430" y="2190750"/>
            <a:ext cx="10544420" cy="982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739766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9799464-0972-4ED8-9F48-1C9EC97E5C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5762" y="697971"/>
            <a:ext cx="22067837" cy="11945781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defRPr/>
            </a:pPr>
            <a:r>
              <a:rPr lang="en-IE" sz="26400" b="1" dirty="0"/>
              <a:t>JobsPlus Priority Inbox</a:t>
            </a:r>
          </a:p>
          <a:p>
            <a:pPr>
              <a:lnSpc>
                <a:spcPct val="120000"/>
              </a:lnSpc>
              <a:defRPr/>
            </a:pPr>
            <a:endParaRPr lang="en-IE" dirty="0"/>
          </a:p>
          <a:p>
            <a:pPr marL="1143000" indent="-11430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IE" sz="15200" dirty="0"/>
              <a:t>If you have a jobseeker attending an interview or has got a job and they have applied for a JobsPlus eligibility check – to fast track it please contact:</a:t>
            </a:r>
          </a:p>
          <a:p>
            <a:pPr>
              <a:lnSpc>
                <a:spcPct val="120000"/>
              </a:lnSpc>
              <a:defRPr/>
            </a:pPr>
            <a:endParaRPr lang="en-IE" sz="19200" dirty="0"/>
          </a:p>
          <a:p>
            <a:pPr>
              <a:lnSpc>
                <a:spcPct val="120000"/>
              </a:lnSpc>
              <a:defRPr/>
            </a:pPr>
            <a:r>
              <a:rPr lang="en-IE" sz="19200" dirty="0"/>
              <a:t>		</a:t>
            </a:r>
            <a:r>
              <a:rPr lang="en-IE" sz="21500" b="1" dirty="0"/>
              <a:t>JobsPlusPriority@welfare.ie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83E73F-6712-4B46-A229-52E8764F5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965" y="12702648"/>
            <a:ext cx="3177874" cy="998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FE3FAC-F154-40FC-88B3-0A560EAE6DE5}"/>
              </a:ext>
            </a:extLst>
          </p:cNvPr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12643752"/>
            <a:ext cx="2856742" cy="1057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CC8ABD-BACF-4849-9C6C-EC1324B34A6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299" y="12796831"/>
            <a:ext cx="2671900" cy="88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486589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9799464-0972-4ED8-9F48-1C9EC97E5C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5762" y="697971"/>
            <a:ext cx="20957165" cy="10482647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defRPr/>
            </a:pPr>
            <a:r>
              <a:rPr lang="en-IE" sz="17900" b="1" dirty="0"/>
              <a:t>JobsPlus Team Contact</a:t>
            </a:r>
          </a:p>
          <a:p>
            <a:pPr>
              <a:lnSpc>
                <a:spcPct val="120000"/>
              </a:lnSpc>
              <a:defRPr/>
            </a:pPr>
            <a:endParaRPr lang="en-IE" dirty="0"/>
          </a:p>
          <a:p>
            <a:pPr marL="1143000" indent="-11430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IE" sz="11500" dirty="0"/>
              <a:t>If you have any queries about the JobsPlus scheme – please contact:</a:t>
            </a:r>
          </a:p>
          <a:p>
            <a:pPr>
              <a:lnSpc>
                <a:spcPct val="120000"/>
              </a:lnSpc>
              <a:defRPr/>
            </a:pPr>
            <a:endParaRPr lang="en-IE" sz="11500" dirty="0"/>
          </a:p>
          <a:p>
            <a:pPr>
              <a:lnSpc>
                <a:spcPct val="120000"/>
              </a:lnSpc>
              <a:defRPr/>
            </a:pPr>
            <a:r>
              <a:rPr lang="en-IE" sz="19200" dirty="0"/>
              <a:t>		</a:t>
            </a:r>
            <a:r>
              <a:rPr lang="en-IE" sz="14600" b="1" dirty="0"/>
              <a:t>JobsPlusInfo@welfare.ie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83E73F-6712-4B46-A229-52E8764F5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965" y="12702648"/>
            <a:ext cx="3177874" cy="998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FE3FAC-F154-40FC-88B3-0A560EAE6DE5}"/>
              </a:ext>
            </a:extLst>
          </p:cNvPr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12643752"/>
            <a:ext cx="2856742" cy="1057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CC8ABD-BACF-4849-9C6C-EC1324B34A6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299" y="12796831"/>
            <a:ext cx="2671900" cy="88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430568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>
            <a:extLst>
              <a:ext uri="{FF2B5EF4-FFF2-40B4-BE49-F238E27FC236}">
                <a16:creationId xmlns:a16="http://schemas.microsoft.com/office/drawing/2014/main" id="{DEFECD5A-6811-43EC-8392-E71E09B68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2463" y="10269538"/>
            <a:ext cx="5443537" cy="344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EFB298-75A1-400C-BFF4-323AD596A46D}"/>
              </a:ext>
            </a:extLst>
          </p:cNvPr>
          <p:cNvSpPr txBox="1"/>
          <p:nvPr/>
        </p:nvSpPr>
        <p:spPr>
          <a:xfrm>
            <a:off x="11738610" y="6375817"/>
            <a:ext cx="914400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4CBEE1-C239-4241-9EDA-9E6D340A2D59}"/>
              </a:ext>
            </a:extLst>
          </p:cNvPr>
          <p:cNvSpPr txBox="1"/>
          <p:nvPr/>
        </p:nvSpPr>
        <p:spPr>
          <a:xfrm>
            <a:off x="11738610" y="6375817"/>
            <a:ext cx="914400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385DC8-B197-4323-92D4-CCC58E8847CA}"/>
              </a:ext>
            </a:extLst>
          </p:cNvPr>
          <p:cNvSpPr txBox="1"/>
          <p:nvPr/>
        </p:nvSpPr>
        <p:spPr>
          <a:xfrm>
            <a:off x="1188720" y="-64442"/>
            <a:ext cx="21099780" cy="28725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 sz="6000" dirty="0">
              <a:latin typeface="Open Sans"/>
              <a:ea typeface="Open Sans"/>
              <a:cs typeface="Open Sans"/>
              <a:sym typeface="Open San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12000" b="1" dirty="0">
                <a:solidFill>
                  <a:srgbClr val="92D050"/>
                </a:solidFill>
                <a:latin typeface="Open Sans"/>
                <a:ea typeface="Open Sans"/>
                <a:cs typeface="Open Sans"/>
                <a:sym typeface="Open Sans"/>
              </a:rPr>
              <a:t>JobsPlus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1348FF-D830-40D8-8F47-5F0EE9EBE345}"/>
              </a:ext>
            </a:extLst>
          </p:cNvPr>
          <p:cNvSpPr txBox="1"/>
          <p:nvPr/>
        </p:nvSpPr>
        <p:spPr>
          <a:xfrm>
            <a:off x="1188720" y="5811560"/>
            <a:ext cx="21099780" cy="30572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50800" tIns="50800" rIns="50800" bIns="50800" spcCol="381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9600" b="1" dirty="0">
                <a:solidFill>
                  <a:srgbClr val="92D050"/>
                </a:solidFill>
                <a:latin typeface="Open Sans"/>
                <a:ea typeface="Open Sans"/>
                <a:cs typeface="Open Sans"/>
                <a:sym typeface="Open Sans"/>
              </a:rPr>
              <a:t>Register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9600" b="1" dirty="0">
                <a:solidFill>
                  <a:srgbClr val="92D050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www.jobsplus.ie</a:t>
            </a:r>
            <a:r>
              <a:rPr lang="en-IE" sz="9600" b="1" dirty="0">
                <a:solidFill>
                  <a:srgbClr val="92D05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081C58-D172-4AF0-9A1C-C875D1C68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965" y="12702648"/>
            <a:ext cx="3177874" cy="998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377767-9F75-48C5-969E-F582E9F9C738}"/>
              </a:ext>
            </a:extLst>
          </p:cNvPr>
          <p:cNvPicPr/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12643752"/>
            <a:ext cx="2856742" cy="1057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EA68CC-64BB-4F94-A0E1-96E507126A18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299" y="12796831"/>
            <a:ext cx="2671900" cy="88879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EFB298-75A1-400C-BFF4-323AD596A46D}"/>
              </a:ext>
            </a:extLst>
          </p:cNvPr>
          <p:cNvSpPr txBox="1"/>
          <p:nvPr/>
        </p:nvSpPr>
        <p:spPr>
          <a:xfrm>
            <a:off x="11738610" y="6375817"/>
            <a:ext cx="914400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4CBEE1-C239-4241-9EDA-9E6D340A2D59}"/>
              </a:ext>
            </a:extLst>
          </p:cNvPr>
          <p:cNvSpPr txBox="1"/>
          <p:nvPr/>
        </p:nvSpPr>
        <p:spPr>
          <a:xfrm>
            <a:off x="11738610" y="6375817"/>
            <a:ext cx="914400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385DC8-B197-4323-92D4-CCC58E8847CA}"/>
              </a:ext>
            </a:extLst>
          </p:cNvPr>
          <p:cNvSpPr txBox="1"/>
          <p:nvPr/>
        </p:nvSpPr>
        <p:spPr>
          <a:xfrm>
            <a:off x="1642110" y="4275244"/>
            <a:ext cx="21099780" cy="32573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 sz="6000" dirty="0">
              <a:latin typeface="Open Sans"/>
              <a:ea typeface="Open Sans"/>
              <a:cs typeface="Open Sans"/>
              <a:sym typeface="Open San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14500" b="1" dirty="0">
                <a:solidFill>
                  <a:srgbClr val="92D050"/>
                </a:solidFill>
                <a:latin typeface="Open Sans"/>
                <a:ea typeface="Open Sans"/>
                <a:cs typeface="Open Sans"/>
                <a:sym typeface="Open Sans"/>
              </a:rPr>
              <a:t>Questions</a:t>
            </a:r>
            <a:r>
              <a:rPr lang="en-IE" sz="12000" b="1" dirty="0">
                <a:solidFill>
                  <a:srgbClr val="92D050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081C58-D172-4AF0-9A1C-C875D1C68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965" y="12702648"/>
            <a:ext cx="3177874" cy="998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377767-9F75-48C5-969E-F582E9F9C738}"/>
              </a:ext>
            </a:extLst>
          </p:cNvPr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12643752"/>
            <a:ext cx="2856742" cy="1057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EA68CC-64BB-4F94-A0E1-96E507126A18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299" y="12796831"/>
            <a:ext cx="2671900" cy="88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55910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EFB298-75A1-400C-BFF4-323AD596A46D}"/>
              </a:ext>
            </a:extLst>
          </p:cNvPr>
          <p:cNvSpPr txBox="1"/>
          <p:nvPr/>
        </p:nvSpPr>
        <p:spPr>
          <a:xfrm>
            <a:off x="11738610" y="6375817"/>
            <a:ext cx="914400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4CBEE1-C239-4241-9EDA-9E6D340A2D59}"/>
              </a:ext>
            </a:extLst>
          </p:cNvPr>
          <p:cNvSpPr txBox="1"/>
          <p:nvPr/>
        </p:nvSpPr>
        <p:spPr>
          <a:xfrm>
            <a:off x="11738610" y="6375817"/>
            <a:ext cx="914400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385DC8-B197-4323-92D4-CCC58E8847CA}"/>
              </a:ext>
            </a:extLst>
          </p:cNvPr>
          <p:cNvSpPr txBox="1"/>
          <p:nvPr/>
        </p:nvSpPr>
        <p:spPr>
          <a:xfrm>
            <a:off x="1642110" y="3092867"/>
            <a:ext cx="21099780" cy="65659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 sz="6000" dirty="0">
              <a:latin typeface="Open Sans"/>
              <a:ea typeface="Open Sans"/>
              <a:cs typeface="Open Sans"/>
              <a:sym typeface="Open San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12000" b="1" dirty="0">
                <a:solidFill>
                  <a:srgbClr val="92D050"/>
                </a:solidFill>
                <a:latin typeface="Open Sans"/>
                <a:ea typeface="Open Sans"/>
                <a:cs typeface="Open Sans"/>
                <a:sym typeface="Open Sans"/>
              </a:rPr>
              <a:t>JobsPlus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12000" b="1" dirty="0">
                <a:solidFill>
                  <a:srgbClr val="92D050"/>
                </a:solidFill>
                <a:latin typeface="Open Sans"/>
                <a:ea typeface="Open Sans"/>
                <a:cs typeface="Open Sans"/>
                <a:sym typeface="Open Sans"/>
              </a:rPr>
              <a:t>&amp;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12000" b="1" dirty="0">
                <a:solidFill>
                  <a:srgbClr val="92D050"/>
                </a:solidFill>
                <a:latin typeface="Open Sans"/>
                <a:ea typeface="Open Sans"/>
                <a:cs typeface="Open Sans"/>
                <a:sym typeface="Open Sans"/>
              </a:rPr>
              <a:t>the Employer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081C58-D172-4AF0-9A1C-C875D1C68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965" y="12702648"/>
            <a:ext cx="3177874" cy="998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377767-9F75-48C5-969E-F582E9F9C738}"/>
              </a:ext>
            </a:extLst>
          </p:cNvPr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12643752"/>
            <a:ext cx="2856742" cy="1057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EA68CC-64BB-4F94-A0E1-96E507126A1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299" y="12796831"/>
            <a:ext cx="2671900" cy="88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01229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A4C3FEA-0545-4233-9B6C-20C9D76F78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2241" y="595911"/>
            <a:ext cx="19269075" cy="12128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IE" sz="8000" b="1" dirty="0">
                <a:latin typeface="Open Sans"/>
              </a:rPr>
              <a:t>JobsPlus and the Employer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8359F5-E98A-4538-B360-619354D29BCC}"/>
              </a:ext>
            </a:extLst>
          </p:cNvPr>
          <p:cNvSpPr txBox="1"/>
          <p:nvPr/>
        </p:nvSpPr>
        <p:spPr>
          <a:xfrm>
            <a:off x="1162241" y="1997746"/>
            <a:ext cx="8418177" cy="130599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50800" tIns="50800" rIns="50800" bIns="50800" spcCol="38100" anchor="ctr">
            <a:spAutoFit/>
          </a:bodyPr>
          <a:lstStyle/>
          <a:p>
            <a:pPr marL="685800" indent="-685800" fontAlgn="auto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IE" sz="6000" dirty="0">
                <a:solidFill>
                  <a:srgbClr val="083754"/>
                </a:solidFill>
                <a:latin typeface="+mn-lt"/>
                <a:ea typeface="Open Sans"/>
                <a:cs typeface="Open Sans"/>
                <a:sym typeface="Open Sans"/>
              </a:rPr>
              <a:t>How much is it?</a:t>
            </a:r>
          </a:p>
          <a:p>
            <a:pPr fontAlgn="auto">
              <a:spcBef>
                <a:spcPts val="600"/>
              </a:spcBef>
              <a:spcAft>
                <a:spcPts val="1200"/>
              </a:spcAft>
              <a:defRPr/>
            </a:pPr>
            <a:endParaRPr lang="en-IE" sz="800" dirty="0">
              <a:solidFill>
                <a:srgbClr val="083754"/>
              </a:solidFill>
              <a:latin typeface="+mn-lt"/>
              <a:ea typeface="Open Sans"/>
              <a:cs typeface="Open Sans"/>
              <a:sym typeface="Open Sans"/>
            </a:endParaRPr>
          </a:p>
          <a:p>
            <a:pPr marL="685800" indent="-685800" fontAlgn="auto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en-IE" sz="6000" dirty="0">
              <a:solidFill>
                <a:srgbClr val="083754"/>
              </a:solidFill>
              <a:latin typeface="+mn-lt"/>
              <a:ea typeface="Open Sans"/>
              <a:cs typeface="Open Sans"/>
              <a:sym typeface="Open Sans"/>
            </a:endParaRPr>
          </a:p>
          <a:p>
            <a:pPr fontAlgn="auto">
              <a:spcBef>
                <a:spcPts val="600"/>
              </a:spcBef>
              <a:spcAft>
                <a:spcPts val="1200"/>
              </a:spcAft>
              <a:defRPr/>
            </a:pPr>
            <a:endParaRPr lang="en-IE" sz="6000" dirty="0">
              <a:solidFill>
                <a:srgbClr val="083754"/>
              </a:solidFill>
              <a:latin typeface="+mn-lt"/>
              <a:ea typeface="Open Sans"/>
              <a:cs typeface="Open Sans"/>
              <a:sym typeface="Open Sans"/>
            </a:endParaRPr>
          </a:p>
          <a:p>
            <a:pPr marL="685800" indent="-685800" fontAlgn="auto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IE" sz="6000" dirty="0">
                <a:solidFill>
                  <a:srgbClr val="083754"/>
                </a:solidFill>
                <a:latin typeface="+mn-lt"/>
                <a:ea typeface="Open Sans"/>
                <a:cs typeface="Open Sans"/>
                <a:sym typeface="Open Sans"/>
              </a:rPr>
              <a:t>Is the grant taxed?</a:t>
            </a:r>
          </a:p>
          <a:p>
            <a:pPr fontAlgn="auto">
              <a:spcBef>
                <a:spcPts val="600"/>
              </a:spcBef>
              <a:spcAft>
                <a:spcPts val="1200"/>
              </a:spcAft>
              <a:defRPr/>
            </a:pPr>
            <a:endParaRPr lang="en-IE" sz="800" dirty="0">
              <a:solidFill>
                <a:srgbClr val="083754"/>
              </a:solidFill>
              <a:latin typeface="+mn-lt"/>
              <a:ea typeface="Open Sans"/>
              <a:cs typeface="Open Sans"/>
              <a:sym typeface="Open Sans"/>
            </a:endParaRPr>
          </a:p>
          <a:p>
            <a:pPr fontAlgn="auto">
              <a:spcBef>
                <a:spcPts val="600"/>
              </a:spcBef>
              <a:spcAft>
                <a:spcPts val="1200"/>
              </a:spcAft>
              <a:defRPr/>
            </a:pPr>
            <a:endParaRPr lang="en-IE" sz="800" dirty="0">
              <a:solidFill>
                <a:srgbClr val="083754"/>
              </a:solidFill>
              <a:latin typeface="+mn-lt"/>
              <a:ea typeface="Open Sans"/>
              <a:cs typeface="Open Sans"/>
              <a:sym typeface="Open Sans"/>
            </a:endParaRPr>
          </a:p>
          <a:p>
            <a:pPr fontAlgn="auto">
              <a:spcBef>
                <a:spcPts val="600"/>
              </a:spcBef>
              <a:spcAft>
                <a:spcPts val="1200"/>
              </a:spcAft>
              <a:defRPr/>
            </a:pPr>
            <a:endParaRPr lang="en-IE" sz="800" dirty="0">
              <a:solidFill>
                <a:srgbClr val="083754"/>
              </a:solidFill>
              <a:latin typeface="+mn-lt"/>
              <a:ea typeface="Open Sans"/>
              <a:cs typeface="Open Sans"/>
              <a:sym typeface="Open Sans"/>
            </a:endParaRPr>
          </a:p>
          <a:p>
            <a:pPr fontAlgn="auto">
              <a:spcBef>
                <a:spcPts val="600"/>
              </a:spcBef>
              <a:spcAft>
                <a:spcPts val="1200"/>
              </a:spcAft>
              <a:defRPr/>
            </a:pPr>
            <a:endParaRPr lang="en-IE" sz="6000" dirty="0">
              <a:solidFill>
                <a:srgbClr val="083754"/>
              </a:solidFill>
              <a:latin typeface="+mn-lt"/>
              <a:ea typeface="Open Sans"/>
              <a:cs typeface="Open Sans"/>
              <a:sym typeface="Open Sans"/>
            </a:endParaRPr>
          </a:p>
          <a:p>
            <a:pPr marL="685800" indent="-685800" fontAlgn="auto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IE" sz="6000" dirty="0">
                <a:solidFill>
                  <a:srgbClr val="083754"/>
                </a:solidFill>
                <a:latin typeface="+mn-lt"/>
                <a:ea typeface="Open Sans"/>
                <a:cs typeface="Open Sans"/>
                <a:sym typeface="Open Sans"/>
              </a:rPr>
              <a:t>How often will an </a:t>
            </a:r>
          </a:p>
          <a:p>
            <a:pPr fontAlgn="auto">
              <a:spcBef>
                <a:spcPts val="600"/>
              </a:spcBef>
              <a:spcAft>
                <a:spcPts val="1200"/>
              </a:spcAft>
              <a:defRPr/>
            </a:pPr>
            <a:r>
              <a:rPr lang="en-IE" sz="6000" dirty="0">
                <a:solidFill>
                  <a:srgbClr val="083754"/>
                </a:solidFill>
                <a:latin typeface="+mn-lt"/>
                <a:ea typeface="Open Sans"/>
                <a:cs typeface="Open Sans"/>
                <a:sym typeface="Open Sans"/>
              </a:rPr>
              <a:t>   employer get paid?</a:t>
            </a:r>
          </a:p>
          <a:p>
            <a:pPr fontAlgn="auto">
              <a:spcBef>
                <a:spcPts val="600"/>
              </a:spcBef>
              <a:spcAft>
                <a:spcPts val="1200"/>
              </a:spcAft>
              <a:defRPr/>
            </a:pPr>
            <a:endParaRPr lang="en-IE" sz="6000" dirty="0">
              <a:solidFill>
                <a:srgbClr val="083754"/>
              </a:solidFill>
              <a:latin typeface="+mn-lt"/>
              <a:ea typeface="Open Sans"/>
              <a:cs typeface="Open Sans"/>
              <a:sym typeface="Open Sans"/>
            </a:endParaRPr>
          </a:p>
          <a:p>
            <a:pPr fontAlgn="auto">
              <a:spcBef>
                <a:spcPts val="600"/>
              </a:spcBef>
              <a:spcAft>
                <a:spcPts val="1200"/>
              </a:spcAft>
              <a:defRPr/>
            </a:pPr>
            <a:endParaRPr lang="en-IE" sz="6000" dirty="0">
              <a:solidFill>
                <a:srgbClr val="083754"/>
              </a:solidFill>
              <a:latin typeface="+mn-lt"/>
              <a:ea typeface="Open Sans"/>
              <a:cs typeface="Open Sans"/>
              <a:sym typeface="Open Sans"/>
            </a:endParaRPr>
          </a:p>
          <a:p>
            <a:pPr marL="685800" indent="-685800" fontAlgn="auto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en-IE" sz="6000" dirty="0">
              <a:solidFill>
                <a:srgbClr val="083754"/>
              </a:solidFill>
              <a:latin typeface="+mn-lt"/>
              <a:ea typeface="Open Sans"/>
              <a:cs typeface="Open Sans"/>
              <a:sym typeface="Open San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F60B0E-151E-4402-BD4D-2747EFE99333}"/>
              </a:ext>
            </a:extLst>
          </p:cNvPr>
          <p:cNvSpPr/>
          <p:nvPr/>
        </p:nvSpPr>
        <p:spPr>
          <a:xfrm>
            <a:off x="10796778" y="1813341"/>
            <a:ext cx="12313082" cy="11049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IE" sz="4800" kern="0" spc="-85" dirty="0">
                <a:solidFill>
                  <a:srgbClr val="083754"/>
                </a:solidFill>
                <a:latin typeface="Arial" panose="020B0604020202020204"/>
                <a:cs typeface="Calibri" charset="0"/>
              </a:rPr>
              <a:t>The grant rates are €7,500/€10,000 paid over 2 years. The amount the employer receives will depend on the age of the employee and their period of unemployment.</a:t>
            </a:r>
          </a:p>
          <a:p>
            <a:pPr>
              <a:spcAft>
                <a:spcPts val="1200"/>
              </a:spcAft>
              <a:defRPr/>
            </a:pPr>
            <a:endParaRPr lang="en-IE" sz="800" kern="0" spc="-85" dirty="0">
              <a:solidFill>
                <a:srgbClr val="083754"/>
              </a:solidFill>
              <a:latin typeface="Arial" panose="020B0604020202020204"/>
              <a:cs typeface="Calibri" charset="0"/>
            </a:endParaRP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IE" sz="4800" kern="0" spc="-85" dirty="0">
                <a:solidFill>
                  <a:srgbClr val="083754"/>
                </a:solidFill>
                <a:latin typeface="Arial" panose="020B0604020202020204"/>
                <a:cs typeface="Calibri" charset="0"/>
              </a:rPr>
              <a:t>The grant is treated as income tax free for the employer only</a:t>
            </a:r>
          </a:p>
          <a:p>
            <a:pPr>
              <a:spcAft>
                <a:spcPts val="1200"/>
              </a:spcAft>
              <a:defRPr/>
            </a:pPr>
            <a:r>
              <a:rPr lang="en-IE" sz="4800" kern="0" spc="-85" dirty="0">
                <a:solidFill>
                  <a:srgbClr val="083754"/>
                </a:solidFill>
                <a:latin typeface="Arial" panose="020B0604020202020204"/>
                <a:cs typeface="Calibri" charset="0"/>
              </a:rPr>
              <a:t>    </a:t>
            </a:r>
            <a:r>
              <a:rPr lang="en-IE" sz="4800" b="1" kern="0" spc="-85" dirty="0">
                <a:solidFill>
                  <a:srgbClr val="083754"/>
                </a:solidFill>
                <a:latin typeface="Arial" panose="020B0604020202020204"/>
                <a:cs typeface="Calibri" charset="0"/>
              </a:rPr>
              <a:t>N.B.</a:t>
            </a:r>
            <a:r>
              <a:rPr lang="en-IE" sz="4800" kern="0" spc="-85" dirty="0">
                <a:solidFill>
                  <a:srgbClr val="083754"/>
                </a:solidFill>
                <a:latin typeface="Arial" panose="020B0604020202020204"/>
                <a:cs typeface="Calibri" charset="0"/>
              </a:rPr>
              <a:t> An employer must pay the normal </a:t>
            </a:r>
          </a:p>
          <a:p>
            <a:pPr>
              <a:spcAft>
                <a:spcPts val="1200"/>
              </a:spcAft>
              <a:defRPr/>
            </a:pPr>
            <a:r>
              <a:rPr lang="en-IE" sz="4800" kern="0" spc="-85" dirty="0">
                <a:solidFill>
                  <a:srgbClr val="083754"/>
                </a:solidFill>
                <a:latin typeface="Arial" panose="020B0604020202020204"/>
                <a:cs typeface="Calibri" charset="0"/>
              </a:rPr>
              <a:t>            tax rates for the JobsPlus employment.</a:t>
            </a:r>
          </a:p>
          <a:p>
            <a:pPr>
              <a:spcAft>
                <a:spcPts val="1200"/>
              </a:spcAft>
              <a:defRPr/>
            </a:pPr>
            <a:endParaRPr lang="en-IE" sz="1000" kern="0" spc="-85" dirty="0">
              <a:solidFill>
                <a:srgbClr val="083754"/>
              </a:solidFill>
              <a:latin typeface="Arial" panose="020B0604020202020204"/>
              <a:cs typeface="Calibri" charset="0"/>
            </a:endParaRP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IE" sz="4800" kern="0" spc="-85" dirty="0">
                <a:solidFill>
                  <a:srgbClr val="083754"/>
                </a:solidFill>
                <a:latin typeface="Arial" panose="020B0604020202020204"/>
                <a:cs typeface="Calibri" charset="0"/>
              </a:rPr>
              <a:t>The employer is paid monthly in arrears (€312.50/€416.67) over 24 months. </a:t>
            </a:r>
          </a:p>
          <a:p>
            <a:pPr>
              <a:spcAft>
                <a:spcPts val="0"/>
              </a:spcAft>
              <a:defRPr/>
            </a:pPr>
            <a:r>
              <a:rPr lang="en-IE" sz="4800" kern="0" spc="-85" dirty="0">
                <a:solidFill>
                  <a:srgbClr val="083754"/>
                </a:solidFill>
                <a:latin typeface="Arial" panose="020B0604020202020204"/>
                <a:cs typeface="Calibri" charset="0"/>
              </a:rPr>
              <a:t>	As long as the JobsPlus </a:t>
            </a:r>
            <a:r>
              <a:rPr lang="en-IE" sz="4800" kern="0" spc="-85" dirty="0">
                <a:solidFill>
                  <a:srgbClr val="083754"/>
                </a:solidFill>
                <a:highlight>
                  <a:srgbClr val="98BD44"/>
                </a:highlight>
                <a:latin typeface="Arial" panose="020B0604020202020204"/>
                <a:cs typeface="Calibri" charset="0"/>
              </a:rPr>
              <a:t>employee </a:t>
            </a:r>
          </a:p>
          <a:p>
            <a:pPr>
              <a:spcAft>
                <a:spcPts val="0"/>
              </a:spcAft>
              <a:defRPr/>
            </a:pPr>
            <a:r>
              <a:rPr lang="en-IE" sz="4800" kern="0" spc="-85" dirty="0">
                <a:solidFill>
                  <a:srgbClr val="083754"/>
                </a:solidFill>
                <a:latin typeface="Arial" panose="020B0604020202020204"/>
                <a:cs typeface="Calibri" charset="0"/>
              </a:rPr>
              <a:t>     remains in employment</a:t>
            </a:r>
            <a:endParaRPr lang="en-IE" sz="6000" kern="0" spc="-85" dirty="0">
              <a:solidFill>
                <a:srgbClr val="083754"/>
              </a:solidFill>
              <a:latin typeface="Arial" panose="020B0604020202020204"/>
              <a:cs typeface="Calibri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64DD85-1D5A-4FB8-B39B-0892B7DF5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965" y="12702648"/>
            <a:ext cx="3177874" cy="998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B1E39F-CB2D-4D4F-8802-503E7D3DC5A3}"/>
              </a:ext>
            </a:extLst>
          </p:cNvPr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12643752"/>
            <a:ext cx="2856742" cy="1057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840DD7-7582-43BD-8CDA-3E4DBB905897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299" y="12796831"/>
            <a:ext cx="2671900" cy="88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40656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A4C3FEA-0545-4233-9B6C-20C9D76F78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2241" y="595911"/>
            <a:ext cx="19269075" cy="12128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IE" sz="8000" b="1" dirty="0">
                <a:latin typeface="Open Sans"/>
              </a:rPr>
              <a:t>Employer</a:t>
            </a:r>
            <a:r>
              <a:rPr lang="en-IE" sz="8000" dirty="0">
                <a:latin typeface="Open Sans"/>
              </a:rPr>
              <a:t> </a:t>
            </a:r>
            <a:r>
              <a:rPr lang="en-IE" sz="8000" b="1" dirty="0">
                <a:latin typeface="Open Sans"/>
              </a:rPr>
              <a:t>Eligibility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F33677-EF78-418C-B8F1-FA3172C7ED93}"/>
              </a:ext>
            </a:extLst>
          </p:cNvPr>
          <p:cNvSpPr txBox="1"/>
          <p:nvPr/>
        </p:nvSpPr>
        <p:spPr>
          <a:xfrm>
            <a:off x="9480659" y="2040849"/>
            <a:ext cx="13687706" cy="115980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50800" tIns="50800" rIns="50800" bIns="50800" spcCol="38100" anchor="ctr">
            <a:spAutoFit/>
          </a:bodyPr>
          <a:lstStyle/>
          <a:p>
            <a:pPr fontAlgn="auto">
              <a:spcBef>
                <a:spcPts val="600"/>
              </a:spcBef>
              <a:spcAft>
                <a:spcPts val="1200"/>
              </a:spcAft>
              <a:defRPr/>
            </a:pPr>
            <a:r>
              <a:rPr lang="en-IE" sz="4800" dirty="0">
                <a:solidFill>
                  <a:srgbClr val="083754"/>
                </a:solidFill>
                <a:latin typeface="+mn-lt"/>
                <a:ea typeface="Open Sans"/>
                <a:cs typeface="Open Sans"/>
                <a:sym typeface="Open Sans"/>
              </a:rPr>
              <a:t>The </a:t>
            </a:r>
            <a:r>
              <a:rPr lang="en-IE" sz="4800" dirty="0" err="1">
                <a:solidFill>
                  <a:srgbClr val="083754"/>
                </a:solidFill>
                <a:latin typeface="+mn-lt"/>
                <a:ea typeface="Open Sans"/>
                <a:cs typeface="Open Sans"/>
                <a:sym typeface="Open Sans"/>
              </a:rPr>
              <a:t>JobsPlus</a:t>
            </a:r>
            <a:r>
              <a:rPr lang="en-IE" sz="4800" dirty="0">
                <a:solidFill>
                  <a:srgbClr val="083754"/>
                </a:solidFill>
                <a:latin typeface="+mn-lt"/>
                <a:ea typeface="Open Sans"/>
                <a:cs typeface="Open Sans"/>
                <a:sym typeface="Open Sans"/>
              </a:rPr>
              <a:t> incentive is open to employers in the private, community, not-for-profit and voluntary sectors.</a:t>
            </a:r>
          </a:p>
          <a:p>
            <a:pPr fontAlgn="auto">
              <a:spcBef>
                <a:spcPts val="600"/>
              </a:spcBef>
              <a:spcAft>
                <a:spcPts val="1200"/>
              </a:spcAft>
              <a:defRPr/>
            </a:pPr>
            <a:endParaRPr lang="en-IE" sz="4800" dirty="0">
              <a:solidFill>
                <a:srgbClr val="083754"/>
              </a:solidFill>
              <a:latin typeface="+mn-lt"/>
              <a:ea typeface="Open Sans"/>
              <a:cs typeface="Open Sans"/>
              <a:sym typeface="Open Sans"/>
            </a:endParaRPr>
          </a:p>
          <a:p>
            <a:pPr fontAlgn="auto">
              <a:spcBef>
                <a:spcPts val="600"/>
              </a:spcBef>
              <a:spcAft>
                <a:spcPts val="1200"/>
              </a:spcAft>
              <a:defRPr/>
            </a:pPr>
            <a:r>
              <a:rPr lang="en-IE" sz="4800" dirty="0">
                <a:solidFill>
                  <a:srgbClr val="083754"/>
                </a:solidFill>
                <a:latin typeface="+mn-lt"/>
                <a:sym typeface="Open Sans"/>
              </a:rPr>
              <a:t>The employer must be registered with the Revenue Commissioners as a PAYE Employer, and be tax compliant with a valid tax clearance certificate.</a:t>
            </a:r>
          </a:p>
          <a:p>
            <a:pPr fontAlgn="auto">
              <a:spcBef>
                <a:spcPts val="600"/>
              </a:spcBef>
              <a:spcAft>
                <a:spcPts val="1200"/>
              </a:spcAft>
              <a:defRPr/>
            </a:pPr>
            <a:endParaRPr lang="en-IE" sz="4800" dirty="0">
              <a:solidFill>
                <a:srgbClr val="083754"/>
              </a:solidFill>
              <a:latin typeface="+mn-lt"/>
              <a:sym typeface="Open Sans"/>
            </a:endParaRPr>
          </a:p>
          <a:p>
            <a:pPr fontAlgn="auto">
              <a:spcBef>
                <a:spcPts val="600"/>
              </a:spcBef>
              <a:spcAft>
                <a:spcPts val="1200"/>
              </a:spcAft>
              <a:defRPr/>
            </a:pPr>
            <a:r>
              <a:rPr lang="en-IE" sz="4800" dirty="0">
                <a:solidFill>
                  <a:srgbClr val="083754"/>
                </a:solidFill>
                <a:latin typeface="+mn-lt"/>
                <a:sym typeface="Open Sans"/>
              </a:rPr>
              <a:t>There are no limits to the number of eligible employees </a:t>
            </a:r>
            <a:r>
              <a:rPr lang="en-IE" sz="4800" dirty="0">
                <a:solidFill>
                  <a:srgbClr val="083754"/>
                </a:solidFill>
                <a:latin typeface="+mn-lt"/>
                <a:ea typeface="Open Sans"/>
                <a:cs typeface="Open Sans"/>
                <a:sym typeface="Open Sans"/>
              </a:rPr>
              <a:t>any one employer may hire under the incentive. Note: an employer </a:t>
            </a:r>
            <a:r>
              <a:rPr lang="en-IE" sz="4800" dirty="0">
                <a:solidFill>
                  <a:srgbClr val="083754"/>
                </a:solidFill>
                <a:highlight>
                  <a:srgbClr val="8EC449"/>
                </a:highlight>
                <a:latin typeface="+mn-lt"/>
                <a:ea typeface="Open Sans"/>
                <a:cs typeface="Open Sans"/>
                <a:sym typeface="Open Sans"/>
              </a:rPr>
              <a:t>may receive </a:t>
            </a:r>
            <a:r>
              <a:rPr lang="en-IE" sz="4800" dirty="0">
                <a:solidFill>
                  <a:srgbClr val="083754"/>
                </a:solidFill>
                <a:latin typeface="+mn-lt"/>
                <a:ea typeface="Open Sans"/>
                <a:cs typeface="Open Sans"/>
                <a:sym typeface="Open Sans"/>
              </a:rPr>
              <a:t>JobsPlus once only, in respect </a:t>
            </a:r>
            <a:r>
              <a:rPr lang="en-IE" sz="4800" dirty="0">
                <a:solidFill>
                  <a:srgbClr val="083754"/>
                </a:solidFill>
                <a:highlight>
                  <a:srgbClr val="8EC449"/>
                </a:highlight>
                <a:latin typeface="+mn-lt"/>
                <a:ea typeface="Open Sans"/>
                <a:cs typeface="Open Sans"/>
                <a:sym typeface="Open Sans"/>
              </a:rPr>
              <a:t>of the same </a:t>
            </a:r>
            <a:r>
              <a:rPr lang="en-IE" sz="4800" dirty="0">
                <a:solidFill>
                  <a:srgbClr val="083754"/>
                </a:solidFill>
                <a:latin typeface="+mn-lt"/>
                <a:ea typeface="Open Sans"/>
                <a:cs typeface="Open Sans"/>
                <a:sym typeface="Open Sans"/>
              </a:rPr>
              <a:t>employee</a:t>
            </a:r>
            <a:endParaRPr lang="en-IE" sz="4800" dirty="0">
              <a:solidFill>
                <a:srgbClr val="083754"/>
              </a:solidFill>
              <a:highlight>
                <a:srgbClr val="8EC449"/>
              </a:highlight>
              <a:latin typeface="+mn-lt"/>
              <a:ea typeface="Open Sans"/>
              <a:cs typeface="Open Sans"/>
              <a:sym typeface="Open San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8359F5-E98A-4538-B360-619354D29BCC}"/>
              </a:ext>
            </a:extLst>
          </p:cNvPr>
          <p:cNvSpPr txBox="1"/>
          <p:nvPr/>
        </p:nvSpPr>
        <p:spPr>
          <a:xfrm>
            <a:off x="962139" y="2265521"/>
            <a:ext cx="7136522" cy="111671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50800" tIns="50800" rIns="50800" bIns="50800" spcCol="38100" anchor="ctr">
            <a:spAutoFit/>
          </a:bodyPr>
          <a:lstStyle/>
          <a:p>
            <a:pPr marL="685800" indent="-685800" fontAlgn="auto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IE" sz="6000" dirty="0">
                <a:solidFill>
                  <a:srgbClr val="083754"/>
                </a:solidFill>
                <a:latin typeface="+mn-lt"/>
                <a:ea typeface="Open Sans"/>
                <a:cs typeface="Open Sans"/>
                <a:sym typeface="Open Sans"/>
              </a:rPr>
              <a:t>Who can apply?</a:t>
            </a:r>
          </a:p>
          <a:p>
            <a:pPr fontAlgn="auto">
              <a:spcBef>
                <a:spcPts val="600"/>
              </a:spcBef>
              <a:spcAft>
                <a:spcPts val="1200"/>
              </a:spcAft>
              <a:defRPr/>
            </a:pPr>
            <a:endParaRPr lang="en-IE" sz="1800" dirty="0">
              <a:solidFill>
                <a:srgbClr val="083754"/>
              </a:solidFill>
              <a:latin typeface="+mn-lt"/>
              <a:ea typeface="Open Sans"/>
              <a:cs typeface="Open Sans"/>
              <a:sym typeface="Open Sans"/>
            </a:endParaRPr>
          </a:p>
          <a:p>
            <a:pPr fontAlgn="auto">
              <a:spcBef>
                <a:spcPts val="600"/>
              </a:spcBef>
              <a:spcAft>
                <a:spcPts val="1200"/>
              </a:spcAft>
              <a:defRPr/>
            </a:pPr>
            <a:endParaRPr lang="en-IE" sz="1800" dirty="0">
              <a:solidFill>
                <a:srgbClr val="083754"/>
              </a:solidFill>
              <a:latin typeface="+mn-lt"/>
              <a:ea typeface="Open Sans"/>
              <a:cs typeface="Open Sans"/>
              <a:sym typeface="Open Sans"/>
            </a:endParaRPr>
          </a:p>
          <a:p>
            <a:pPr fontAlgn="auto">
              <a:spcBef>
                <a:spcPts val="600"/>
              </a:spcBef>
              <a:spcAft>
                <a:spcPts val="1200"/>
              </a:spcAft>
              <a:defRPr/>
            </a:pPr>
            <a:endParaRPr lang="en-IE" sz="2800" dirty="0">
              <a:solidFill>
                <a:srgbClr val="083754"/>
              </a:solidFill>
              <a:latin typeface="+mn-lt"/>
              <a:ea typeface="Open Sans"/>
              <a:cs typeface="Open Sans"/>
              <a:sym typeface="Open Sans"/>
            </a:endParaRPr>
          </a:p>
          <a:p>
            <a:pPr marL="685800" indent="-685800" fontAlgn="auto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IE" sz="6000" dirty="0">
                <a:solidFill>
                  <a:srgbClr val="083754"/>
                </a:solidFill>
                <a:latin typeface="+mn-lt"/>
                <a:ea typeface="Open Sans"/>
                <a:cs typeface="Open Sans"/>
                <a:sym typeface="Open Sans"/>
              </a:rPr>
              <a:t>What does the employer need to do?</a:t>
            </a:r>
          </a:p>
          <a:p>
            <a:pPr fontAlgn="auto">
              <a:spcBef>
                <a:spcPts val="600"/>
              </a:spcBef>
              <a:spcAft>
                <a:spcPts val="1200"/>
              </a:spcAft>
              <a:defRPr/>
            </a:pPr>
            <a:endParaRPr lang="en-IE" sz="800" dirty="0">
              <a:solidFill>
                <a:srgbClr val="083754"/>
              </a:solidFill>
              <a:latin typeface="+mn-lt"/>
              <a:ea typeface="Open Sans"/>
              <a:cs typeface="Open Sans"/>
              <a:sym typeface="Open Sans"/>
            </a:endParaRPr>
          </a:p>
          <a:p>
            <a:pPr fontAlgn="auto">
              <a:spcBef>
                <a:spcPts val="600"/>
              </a:spcBef>
              <a:spcAft>
                <a:spcPts val="1200"/>
              </a:spcAft>
              <a:defRPr/>
            </a:pPr>
            <a:endParaRPr lang="en-IE" sz="800" dirty="0">
              <a:solidFill>
                <a:srgbClr val="083754"/>
              </a:solidFill>
              <a:latin typeface="+mn-lt"/>
              <a:ea typeface="Open Sans"/>
              <a:cs typeface="Open Sans"/>
              <a:sym typeface="Open Sans"/>
            </a:endParaRPr>
          </a:p>
          <a:p>
            <a:pPr fontAlgn="auto">
              <a:spcBef>
                <a:spcPts val="600"/>
              </a:spcBef>
              <a:spcAft>
                <a:spcPts val="1200"/>
              </a:spcAft>
              <a:defRPr/>
            </a:pPr>
            <a:endParaRPr lang="en-IE" sz="800" dirty="0">
              <a:solidFill>
                <a:srgbClr val="083754"/>
              </a:solidFill>
              <a:latin typeface="+mn-lt"/>
              <a:ea typeface="Open Sans"/>
              <a:cs typeface="Open Sans"/>
              <a:sym typeface="Open Sans"/>
            </a:endParaRPr>
          </a:p>
          <a:p>
            <a:pPr fontAlgn="auto">
              <a:spcBef>
                <a:spcPts val="600"/>
              </a:spcBef>
              <a:spcAft>
                <a:spcPts val="1200"/>
              </a:spcAft>
              <a:defRPr/>
            </a:pPr>
            <a:endParaRPr lang="en-IE" sz="800" dirty="0">
              <a:solidFill>
                <a:srgbClr val="083754"/>
              </a:solidFill>
              <a:latin typeface="+mn-lt"/>
              <a:ea typeface="Open Sans"/>
              <a:cs typeface="Open Sans"/>
              <a:sym typeface="Open Sans"/>
            </a:endParaRPr>
          </a:p>
          <a:p>
            <a:pPr fontAlgn="auto">
              <a:spcBef>
                <a:spcPts val="600"/>
              </a:spcBef>
              <a:spcAft>
                <a:spcPts val="1200"/>
              </a:spcAft>
              <a:defRPr/>
            </a:pPr>
            <a:endParaRPr lang="en-IE" sz="800" dirty="0">
              <a:solidFill>
                <a:srgbClr val="083754"/>
              </a:solidFill>
              <a:latin typeface="+mn-lt"/>
              <a:ea typeface="Open Sans"/>
              <a:cs typeface="Open Sans"/>
              <a:sym typeface="Open Sans"/>
            </a:endParaRPr>
          </a:p>
          <a:p>
            <a:pPr marL="685800" indent="-685800" fontAlgn="auto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IE" sz="6000" dirty="0">
                <a:solidFill>
                  <a:srgbClr val="083754"/>
                </a:solidFill>
                <a:latin typeface="Open Sans"/>
                <a:sym typeface="Open Sans"/>
              </a:rPr>
              <a:t>Limits?</a:t>
            </a:r>
            <a:endParaRPr lang="en-IE" sz="6000" dirty="0">
              <a:solidFill>
                <a:srgbClr val="083754"/>
              </a:solidFill>
              <a:latin typeface="+mn-lt"/>
              <a:ea typeface="Open Sans"/>
              <a:cs typeface="Open Sans"/>
              <a:sym typeface="Open Sans"/>
            </a:endParaRPr>
          </a:p>
          <a:p>
            <a:pPr fontAlgn="auto">
              <a:spcBef>
                <a:spcPts val="600"/>
              </a:spcBef>
              <a:spcAft>
                <a:spcPts val="1200"/>
              </a:spcAft>
              <a:defRPr/>
            </a:pPr>
            <a:endParaRPr lang="en-IE" sz="6000" dirty="0">
              <a:solidFill>
                <a:srgbClr val="083754"/>
              </a:solidFill>
              <a:latin typeface="+mn-lt"/>
              <a:ea typeface="Open Sans"/>
              <a:cs typeface="Open Sans"/>
              <a:sym typeface="Open Sans"/>
            </a:endParaRPr>
          </a:p>
          <a:p>
            <a:pPr fontAlgn="auto">
              <a:spcBef>
                <a:spcPts val="600"/>
              </a:spcBef>
              <a:spcAft>
                <a:spcPts val="1200"/>
              </a:spcAft>
              <a:defRPr/>
            </a:pPr>
            <a:endParaRPr lang="en-IE" sz="6000" dirty="0">
              <a:solidFill>
                <a:srgbClr val="083754"/>
              </a:solidFill>
              <a:latin typeface="+mn-lt"/>
              <a:ea typeface="Open Sans"/>
              <a:cs typeface="Open Sans"/>
              <a:sym typeface="Open San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592B9F-E3DF-4AED-8526-125F55AC1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965" y="12702648"/>
            <a:ext cx="3177874" cy="998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9E13AF-CEF3-4D86-963E-C10BA645767C}"/>
              </a:ext>
            </a:extLst>
          </p:cNvPr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12643752"/>
            <a:ext cx="2856742" cy="1057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CA34D4-304B-4B86-8F94-C2D1B6DA9841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299" y="12796831"/>
            <a:ext cx="2671900" cy="88879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477A91-5CB8-4F3E-A28C-E93DCD53C6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6815" y="273783"/>
            <a:ext cx="19269075" cy="12128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IE" sz="8000" b="1" dirty="0">
                <a:latin typeface="Open Sans"/>
              </a:rPr>
              <a:t>Employer - Vacancy</a:t>
            </a:r>
            <a:r>
              <a:rPr lang="en-IE" sz="8000" dirty="0">
                <a:latin typeface="Open Sans"/>
              </a:rPr>
              <a:t> </a:t>
            </a:r>
            <a:r>
              <a:rPr lang="en-IE" sz="8000" b="1" dirty="0">
                <a:latin typeface="Open Sans"/>
              </a:rPr>
              <a:t>Eligibility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1275E4-8A30-4E30-97E4-E53D931060A6}"/>
              </a:ext>
            </a:extLst>
          </p:cNvPr>
          <p:cNvSpPr txBox="1"/>
          <p:nvPr/>
        </p:nvSpPr>
        <p:spPr>
          <a:xfrm>
            <a:off x="728583" y="2321072"/>
            <a:ext cx="8772840" cy="113518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50800" tIns="50800" rIns="50800" bIns="50800" spcCol="38100" anchor="ctr">
            <a:spAutoFit/>
          </a:bodyPr>
          <a:lstStyle/>
          <a:p>
            <a:pPr marL="685800" indent="-685800" fontAlgn="auto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IE" sz="6600" dirty="0">
                <a:solidFill>
                  <a:srgbClr val="083754"/>
                </a:solidFill>
                <a:latin typeface="+mn-lt"/>
                <a:ea typeface="Open Sans"/>
                <a:cs typeface="Open Sans"/>
                <a:sym typeface="Open Sans"/>
              </a:rPr>
              <a:t>The Job/Vacancy:</a:t>
            </a:r>
          </a:p>
          <a:p>
            <a:pPr fontAlgn="auto">
              <a:spcBef>
                <a:spcPts val="600"/>
              </a:spcBef>
              <a:spcAft>
                <a:spcPts val="1200"/>
              </a:spcAft>
              <a:defRPr/>
            </a:pPr>
            <a:endParaRPr lang="en-IE" sz="6600" dirty="0">
              <a:solidFill>
                <a:srgbClr val="083754"/>
              </a:solidFill>
              <a:latin typeface="+mn-lt"/>
              <a:ea typeface="Open Sans"/>
              <a:cs typeface="Open Sans"/>
              <a:sym typeface="Open Sans"/>
            </a:endParaRPr>
          </a:p>
          <a:p>
            <a:pPr fontAlgn="auto">
              <a:spcBef>
                <a:spcPts val="600"/>
              </a:spcBef>
              <a:spcAft>
                <a:spcPts val="1200"/>
              </a:spcAft>
              <a:defRPr/>
            </a:pPr>
            <a:endParaRPr lang="en-IE" sz="6600" dirty="0">
              <a:solidFill>
                <a:srgbClr val="083754"/>
              </a:solidFill>
              <a:latin typeface="+mn-lt"/>
              <a:ea typeface="Open Sans"/>
              <a:cs typeface="Open Sans"/>
              <a:sym typeface="Open Sans"/>
            </a:endParaRPr>
          </a:p>
          <a:p>
            <a:pPr fontAlgn="auto">
              <a:spcBef>
                <a:spcPts val="600"/>
              </a:spcBef>
              <a:spcAft>
                <a:spcPts val="1200"/>
              </a:spcAft>
              <a:defRPr/>
            </a:pPr>
            <a:endParaRPr lang="en-IE" sz="6600" dirty="0">
              <a:solidFill>
                <a:srgbClr val="083754"/>
              </a:solidFill>
              <a:latin typeface="+mn-lt"/>
              <a:ea typeface="Open Sans"/>
              <a:cs typeface="Open Sans"/>
              <a:sym typeface="Open Sans"/>
            </a:endParaRPr>
          </a:p>
          <a:p>
            <a:pPr fontAlgn="auto">
              <a:spcBef>
                <a:spcPts val="600"/>
              </a:spcBef>
              <a:spcAft>
                <a:spcPts val="1200"/>
              </a:spcAft>
              <a:defRPr/>
            </a:pPr>
            <a:endParaRPr lang="en-IE" sz="6600" dirty="0">
              <a:solidFill>
                <a:srgbClr val="083754"/>
              </a:solidFill>
              <a:latin typeface="+mn-lt"/>
              <a:ea typeface="Open Sans"/>
              <a:cs typeface="Open Sans"/>
              <a:sym typeface="Open Sans"/>
            </a:endParaRPr>
          </a:p>
          <a:p>
            <a:pPr marL="685800" indent="-685800" fontAlgn="auto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IE" sz="6600" dirty="0">
                <a:solidFill>
                  <a:srgbClr val="083754"/>
                </a:solidFill>
                <a:latin typeface="+mn-lt"/>
              </a:rPr>
              <a:t>New Positions:</a:t>
            </a:r>
          </a:p>
          <a:p>
            <a:pPr marL="685800" indent="-685800" fontAlgn="auto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en-IE" sz="1400" dirty="0">
              <a:solidFill>
                <a:srgbClr val="083754"/>
              </a:solidFill>
              <a:latin typeface="+mn-lt"/>
            </a:endParaRPr>
          </a:p>
          <a:p>
            <a:pPr fontAlgn="auto">
              <a:spcBef>
                <a:spcPts val="600"/>
              </a:spcBef>
              <a:spcAft>
                <a:spcPts val="1200"/>
              </a:spcAft>
              <a:defRPr/>
            </a:pPr>
            <a:endParaRPr lang="en-IE" sz="4000" dirty="0">
              <a:solidFill>
                <a:srgbClr val="083754"/>
              </a:solidFill>
              <a:latin typeface="+mn-lt"/>
            </a:endParaRPr>
          </a:p>
          <a:p>
            <a:pPr fontAlgn="auto">
              <a:spcBef>
                <a:spcPts val="600"/>
              </a:spcBef>
              <a:spcAft>
                <a:spcPts val="1200"/>
              </a:spcAft>
              <a:defRPr/>
            </a:pPr>
            <a:endParaRPr lang="en-IE" sz="4000" dirty="0">
              <a:solidFill>
                <a:srgbClr val="083754"/>
              </a:solidFill>
              <a:latin typeface="+mn-lt"/>
            </a:endParaRPr>
          </a:p>
          <a:p>
            <a:pPr fontAlgn="auto">
              <a:spcBef>
                <a:spcPts val="600"/>
              </a:spcBef>
              <a:spcAft>
                <a:spcPts val="1200"/>
              </a:spcAft>
              <a:defRPr/>
            </a:pPr>
            <a:endParaRPr lang="en-IE" sz="1000" dirty="0">
              <a:solidFill>
                <a:srgbClr val="083754"/>
              </a:solidFill>
              <a:latin typeface="+mn-lt"/>
            </a:endParaRPr>
          </a:p>
          <a:p>
            <a:pPr fontAlgn="auto">
              <a:spcBef>
                <a:spcPts val="600"/>
              </a:spcBef>
              <a:spcAft>
                <a:spcPts val="1200"/>
              </a:spcAft>
              <a:defRPr/>
            </a:pPr>
            <a:endParaRPr lang="en-IE" sz="6600" dirty="0">
              <a:solidFill>
                <a:srgbClr val="083754"/>
              </a:solidFill>
              <a:latin typeface="Open Sans"/>
              <a:sym typeface="Open San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61ADFF-392C-41AD-9C6C-9E37123AF560}"/>
              </a:ext>
            </a:extLst>
          </p:cNvPr>
          <p:cNvSpPr txBox="1"/>
          <p:nvPr/>
        </p:nvSpPr>
        <p:spPr>
          <a:xfrm>
            <a:off x="9351198" y="1618535"/>
            <a:ext cx="14080301" cy="108439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50800" tIns="50800" rIns="50800" bIns="50800" spcCol="38100" anchor="ctr">
            <a:spAutoFit/>
          </a:bodyPr>
          <a:lstStyle/>
          <a:p>
            <a:pPr fontAlgn="auto">
              <a:spcBef>
                <a:spcPts val="600"/>
              </a:spcBef>
              <a:spcAft>
                <a:spcPts val="1200"/>
              </a:spcAft>
              <a:defRPr/>
            </a:pPr>
            <a:endParaRPr lang="en-IE" sz="1800" dirty="0">
              <a:solidFill>
                <a:srgbClr val="083754"/>
              </a:solidFill>
              <a:latin typeface="+mn-lt"/>
              <a:ea typeface="Open Sans"/>
              <a:cs typeface="Open Sans"/>
              <a:sym typeface="Open Sans"/>
            </a:endParaRPr>
          </a:p>
          <a:p>
            <a:pPr fontAlgn="auto">
              <a:spcBef>
                <a:spcPts val="600"/>
              </a:spcBef>
              <a:spcAft>
                <a:spcPts val="1200"/>
              </a:spcAft>
              <a:defRPr/>
            </a:pPr>
            <a:r>
              <a:rPr lang="en-IE" sz="6600" dirty="0">
                <a:solidFill>
                  <a:srgbClr val="083754"/>
                </a:solidFill>
                <a:latin typeface="+mn-lt"/>
                <a:ea typeface="Open Sans"/>
                <a:cs typeface="Open Sans"/>
                <a:sym typeface="Open Sans"/>
              </a:rPr>
              <a:t>The position must be considered a full time job of at least 30 hours per week, over 4 days per week to eligible recruits  - </a:t>
            </a:r>
            <a:r>
              <a:rPr lang="en-IE" sz="4400" dirty="0">
                <a:solidFill>
                  <a:srgbClr val="083754"/>
                </a:solidFill>
                <a:latin typeface="+mn-lt"/>
                <a:ea typeface="Open Sans"/>
                <a:cs typeface="Open Sans"/>
                <a:sym typeface="Open Sans"/>
              </a:rPr>
              <a:t>(The employee must be on payroll and subject to PAYE and Class A PRSI).</a:t>
            </a:r>
            <a:endParaRPr lang="en-IE" sz="4400" dirty="0">
              <a:solidFill>
                <a:srgbClr val="083754"/>
              </a:solidFill>
              <a:latin typeface="+mn-lt"/>
            </a:endParaRPr>
          </a:p>
          <a:p>
            <a:pPr fontAlgn="auto">
              <a:spcBef>
                <a:spcPts val="600"/>
              </a:spcBef>
              <a:spcAft>
                <a:spcPts val="1200"/>
              </a:spcAft>
              <a:defRPr/>
            </a:pPr>
            <a:endParaRPr lang="en-IE" sz="4800" dirty="0">
              <a:solidFill>
                <a:srgbClr val="083754"/>
              </a:solidFill>
              <a:latin typeface="+mn-lt"/>
            </a:endParaRPr>
          </a:p>
          <a:p>
            <a:pPr fontAlgn="auto">
              <a:spcBef>
                <a:spcPts val="600"/>
              </a:spcBef>
              <a:spcAft>
                <a:spcPts val="1200"/>
              </a:spcAft>
              <a:defRPr/>
            </a:pPr>
            <a:r>
              <a:rPr lang="en-IE" sz="6600" dirty="0">
                <a:solidFill>
                  <a:srgbClr val="083754"/>
                </a:solidFill>
                <a:latin typeface="+mn-lt"/>
              </a:rPr>
              <a:t>The incentive is available when filling new positions or vacancies that arise as a result of natural turnover, For example retirements.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9726EF-38F6-46CC-9701-FAA8014A1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965" y="12702648"/>
            <a:ext cx="3177874" cy="998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85457B-B044-484F-85FA-37950BB1DB02}"/>
              </a:ext>
            </a:extLst>
          </p:cNvPr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12643752"/>
            <a:ext cx="2856742" cy="1057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63B7431-E57C-4E2F-84AA-C676800FF279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299" y="12796831"/>
            <a:ext cx="2671900" cy="88879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477A91-5CB8-4F3E-A28C-E93DCD53C6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6815" y="273783"/>
            <a:ext cx="19269075" cy="12128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IE" sz="8000" b="1" dirty="0">
                <a:latin typeface="Open Sans"/>
              </a:rPr>
              <a:t>Employer - Vacancy</a:t>
            </a:r>
            <a:r>
              <a:rPr lang="en-IE" sz="8000" dirty="0">
                <a:latin typeface="Open Sans"/>
              </a:rPr>
              <a:t> </a:t>
            </a:r>
            <a:r>
              <a:rPr lang="en-IE" sz="8000" b="1" dirty="0">
                <a:latin typeface="Open Sans"/>
              </a:rPr>
              <a:t>Eligibility contd.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1275E4-8A30-4E30-97E4-E53D931060A6}"/>
              </a:ext>
            </a:extLst>
          </p:cNvPr>
          <p:cNvSpPr txBox="1"/>
          <p:nvPr/>
        </p:nvSpPr>
        <p:spPr>
          <a:xfrm>
            <a:off x="513814" y="1557648"/>
            <a:ext cx="9112786" cy="116442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50800" tIns="50800" rIns="50800" bIns="50800" spcCol="38100" anchor="ctr">
            <a:spAutoFit/>
          </a:bodyPr>
          <a:lstStyle/>
          <a:p>
            <a:pPr marL="685800" indent="-685800" fontAlgn="auto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IE" sz="6600" dirty="0">
                <a:solidFill>
                  <a:srgbClr val="083754"/>
                </a:solidFill>
                <a:latin typeface="+mn-lt"/>
              </a:rPr>
              <a:t>Existing Employees:</a:t>
            </a:r>
          </a:p>
          <a:p>
            <a:pPr fontAlgn="auto">
              <a:spcBef>
                <a:spcPts val="600"/>
              </a:spcBef>
              <a:spcAft>
                <a:spcPts val="1200"/>
              </a:spcAft>
              <a:defRPr/>
            </a:pPr>
            <a:endParaRPr lang="en-IE" sz="6600" dirty="0">
              <a:solidFill>
                <a:srgbClr val="083754"/>
              </a:solidFill>
              <a:latin typeface="+mn-lt"/>
              <a:ea typeface="Open Sans"/>
              <a:cs typeface="Open Sans"/>
              <a:sym typeface="Open Sans"/>
            </a:endParaRPr>
          </a:p>
          <a:p>
            <a:pPr fontAlgn="auto">
              <a:spcBef>
                <a:spcPts val="600"/>
              </a:spcBef>
              <a:spcAft>
                <a:spcPts val="1200"/>
              </a:spcAft>
              <a:defRPr/>
            </a:pPr>
            <a:endParaRPr lang="en-IE" sz="6600" dirty="0">
              <a:solidFill>
                <a:srgbClr val="083754"/>
              </a:solidFill>
              <a:latin typeface="+mn-lt"/>
              <a:ea typeface="Open Sans"/>
              <a:cs typeface="Open Sans"/>
              <a:sym typeface="Open Sans"/>
            </a:endParaRPr>
          </a:p>
          <a:p>
            <a:pPr marL="685800" indent="-685800" fontAlgn="auto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en-IE" sz="6600" dirty="0">
              <a:solidFill>
                <a:srgbClr val="083754"/>
              </a:solidFill>
              <a:latin typeface="+mn-lt"/>
              <a:ea typeface="Open Sans"/>
              <a:cs typeface="Open Sans"/>
              <a:sym typeface="Open Sans"/>
            </a:endParaRPr>
          </a:p>
          <a:p>
            <a:pPr marL="685800" indent="-685800" fontAlgn="auto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IE" sz="6600" dirty="0">
                <a:solidFill>
                  <a:srgbClr val="083754"/>
                </a:solidFill>
                <a:latin typeface="+mn-lt"/>
                <a:ea typeface="Open Sans"/>
                <a:cs typeface="Open Sans"/>
                <a:sym typeface="Open Sans"/>
              </a:rPr>
              <a:t>Is there anything which could prevent an employer from receiving JobsPlus for a vacancy/position?</a:t>
            </a:r>
          </a:p>
          <a:p>
            <a:pPr fontAlgn="auto">
              <a:spcBef>
                <a:spcPts val="600"/>
              </a:spcBef>
              <a:spcAft>
                <a:spcPts val="1200"/>
              </a:spcAft>
              <a:defRPr/>
            </a:pPr>
            <a:endParaRPr lang="en-IE" sz="6600" dirty="0">
              <a:solidFill>
                <a:srgbClr val="083754"/>
              </a:solidFill>
              <a:latin typeface="Open Sans"/>
              <a:sym typeface="Open San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61ADFF-392C-41AD-9C6C-9E37123AF560}"/>
              </a:ext>
            </a:extLst>
          </p:cNvPr>
          <p:cNvSpPr txBox="1"/>
          <p:nvPr/>
        </p:nvSpPr>
        <p:spPr>
          <a:xfrm>
            <a:off x="10271351" y="0"/>
            <a:ext cx="13232885" cy="126137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50800" tIns="50800" rIns="50800" bIns="50800" spcCol="38100" anchor="ctr">
            <a:spAutoFit/>
          </a:bodyPr>
          <a:lstStyle/>
          <a:p>
            <a:pPr fontAlgn="auto">
              <a:spcBef>
                <a:spcPts val="600"/>
              </a:spcBef>
              <a:spcAft>
                <a:spcPts val="1200"/>
              </a:spcAft>
              <a:defRPr/>
            </a:pPr>
            <a:endParaRPr lang="en-IE" sz="1800" dirty="0">
              <a:solidFill>
                <a:srgbClr val="083754"/>
              </a:solidFill>
              <a:latin typeface="+mn-lt"/>
              <a:ea typeface="Open Sans"/>
              <a:cs typeface="Open Sans"/>
              <a:sym typeface="Open Sans"/>
            </a:endParaRPr>
          </a:p>
          <a:p>
            <a:pPr fontAlgn="auto">
              <a:spcBef>
                <a:spcPts val="600"/>
              </a:spcBef>
              <a:spcAft>
                <a:spcPts val="1200"/>
              </a:spcAft>
              <a:defRPr/>
            </a:pPr>
            <a:endParaRPr lang="en-IE" sz="6000" dirty="0">
              <a:solidFill>
                <a:srgbClr val="083754"/>
              </a:solidFill>
              <a:latin typeface="+mn-lt"/>
              <a:sym typeface="Open Sans"/>
            </a:endParaRPr>
          </a:p>
          <a:p>
            <a:pPr fontAlgn="auto">
              <a:spcBef>
                <a:spcPts val="600"/>
              </a:spcBef>
              <a:spcAft>
                <a:spcPts val="1200"/>
              </a:spcAft>
              <a:defRPr/>
            </a:pPr>
            <a:r>
              <a:rPr lang="en-IE" sz="6600" dirty="0">
                <a:solidFill>
                  <a:srgbClr val="083754"/>
                </a:solidFill>
                <a:latin typeface="+mn-lt"/>
              </a:rPr>
              <a:t>The incentive cannot be used to support existing full time employees. </a:t>
            </a:r>
          </a:p>
          <a:p>
            <a:pPr fontAlgn="auto">
              <a:spcBef>
                <a:spcPts val="600"/>
              </a:spcBef>
              <a:spcAft>
                <a:spcPts val="1200"/>
              </a:spcAft>
              <a:defRPr/>
            </a:pPr>
            <a:endParaRPr lang="en-IE" sz="6600" dirty="0">
              <a:solidFill>
                <a:srgbClr val="083754"/>
              </a:solidFill>
              <a:latin typeface="+mn-lt"/>
              <a:sym typeface="Open Sans"/>
            </a:endParaRPr>
          </a:p>
          <a:p>
            <a:pPr fontAlgn="auto">
              <a:spcBef>
                <a:spcPts val="600"/>
              </a:spcBef>
              <a:spcAft>
                <a:spcPts val="1200"/>
              </a:spcAft>
              <a:defRPr/>
            </a:pPr>
            <a:r>
              <a:rPr lang="en-IE" sz="6600" dirty="0">
                <a:solidFill>
                  <a:srgbClr val="083754"/>
                </a:solidFill>
                <a:latin typeface="+mn-lt"/>
                <a:sym typeface="Open Sans"/>
              </a:rPr>
              <a:t>Yes, the vacancy/position cannot be supported under the </a:t>
            </a:r>
            <a:r>
              <a:rPr lang="en-IE" sz="6600" dirty="0" err="1">
                <a:solidFill>
                  <a:srgbClr val="083754"/>
                </a:solidFill>
                <a:latin typeface="+mn-lt"/>
                <a:sym typeface="Open Sans"/>
              </a:rPr>
              <a:t>JobsPlus</a:t>
            </a:r>
            <a:r>
              <a:rPr lang="en-IE" sz="6600" dirty="0">
                <a:solidFill>
                  <a:srgbClr val="083754"/>
                </a:solidFill>
                <a:latin typeface="+mn-lt"/>
                <a:sym typeface="Open Sans"/>
              </a:rPr>
              <a:t> scheme if the employer is receiving funding, or proposes to receive funding from other state sources for the vacancy.</a:t>
            </a:r>
            <a:endParaRPr lang="en-IE" sz="4800" dirty="0">
              <a:solidFill>
                <a:srgbClr val="083754"/>
              </a:solidFill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9726EF-38F6-46CC-9701-FAA8014A1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965" y="12702648"/>
            <a:ext cx="3177874" cy="998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85457B-B044-484F-85FA-37950BB1DB02}"/>
              </a:ext>
            </a:extLst>
          </p:cNvPr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12643752"/>
            <a:ext cx="2856742" cy="1057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63B7431-E57C-4E2F-84AA-C676800FF279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299" y="12796831"/>
            <a:ext cx="2671900" cy="88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04913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477A91-5CB8-4F3E-A28C-E93DCD53C6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321185"/>
            <a:ext cx="19269075" cy="12128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IE" sz="8000" b="1" dirty="0">
                <a:latin typeface="Open Sans"/>
              </a:rPr>
              <a:t>Employer Application Process: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1275E4-8A30-4E30-97E4-E53D931060A6}"/>
              </a:ext>
            </a:extLst>
          </p:cNvPr>
          <p:cNvSpPr txBox="1"/>
          <p:nvPr/>
        </p:nvSpPr>
        <p:spPr>
          <a:xfrm>
            <a:off x="629967" y="30373"/>
            <a:ext cx="9609407" cy="1399870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50800" tIns="50800" rIns="50800" bIns="50800" spcCol="3810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IE" sz="6600" dirty="0">
              <a:solidFill>
                <a:srgbClr val="083754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IE" sz="6600" dirty="0">
              <a:solidFill>
                <a:srgbClr val="083754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6600" dirty="0">
                <a:solidFill>
                  <a:srgbClr val="083754"/>
                </a:solidFill>
                <a:latin typeface="+mn-lt"/>
              </a:rPr>
              <a:t>Register for </a:t>
            </a:r>
            <a:r>
              <a:rPr lang="en-IE" sz="6600" dirty="0" err="1">
                <a:solidFill>
                  <a:srgbClr val="083754"/>
                </a:solidFill>
                <a:latin typeface="+mn-lt"/>
              </a:rPr>
              <a:t>JobsPlus</a:t>
            </a:r>
            <a:r>
              <a:rPr lang="en-IE" sz="6600" dirty="0">
                <a:solidFill>
                  <a:srgbClr val="083754"/>
                </a:solidFill>
                <a:latin typeface="+mn-lt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IE" sz="6600" dirty="0">
              <a:solidFill>
                <a:srgbClr val="083754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IE" sz="6600" dirty="0">
              <a:solidFill>
                <a:srgbClr val="083754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IE" sz="6600" dirty="0">
              <a:solidFill>
                <a:srgbClr val="083754"/>
              </a:solidFill>
              <a:latin typeface="+mn-lt"/>
            </a:endParaRPr>
          </a:p>
          <a:p>
            <a:pPr fontAlgn="auto">
              <a:spcBef>
                <a:spcPts val="600"/>
              </a:spcBef>
              <a:spcAft>
                <a:spcPts val="1200"/>
              </a:spcAft>
              <a:defRPr/>
            </a:pPr>
            <a:r>
              <a:rPr lang="en-IE" sz="6600" dirty="0">
                <a:solidFill>
                  <a:srgbClr val="083754"/>
                </a:solidFill>
                <a:latin typeface="+mn-lt"/>
              </a:rPr>
              <a:t>What happens next?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IE" sz="6600" dirty="0">
              <a:solidFill>
                <a:srgbClr val="083754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IE" sz="6600" dirty="0">
              <a:solidFill>
                <a:srgbClr val="083754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IE" sz="6600" dirty="0">
              <a:solidFill>
                <a:srgbClr val="083754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6600" dirty="0">
                <a:solidFill>
                  <a:srgbClr val="083754"/>
                </a:solidFill>
                <a:latin typeface="+mn-lt"/>
              </a:rPr>
              <a:t>Advertise the vacancy:</a:t>
            </a:r>
          </a:p>
          <a:p>
            <a:pPr fontAlgn="auto">
              <a:spcBef>
                <a:spcPts val="600"/>
              </a:spcBef>
              <a:spcAft>
                <a:spcPts val="1200"/>
              </a:spcAft>
              <a:defRPr/>
            </a:pPr>
            <a:endParaRPr lang="en-IE" sz="6600" dirty="0">
              <a:solidFill>
                <a:srgbClr val="083754"/>
              </a:solidFill>
              <a:latin typeface="+mn-lt"/>
              <a:sym typeface="Open Sans"/>
            </a:endParaRPr>
          </a:p>
          <a:p>
            <a:pPr fontAlgn="auto">
              <a:spcBef>
                <a:spcPts val="600"/>
              </a:spcBef>
              <a:spcAft>
                <a:spcPts val="1200"/>
              </a:spcAft>
              <a:defRPr/>
            </a:pPr>
            <a:endParaRPr lang="en-IE" sz="6600" dirty="0">
              <a:solidFill>
                <a:srgbClr val="08375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61ADFF-392C-41AD-9C6C-9E37123AF560}"/>
              </a:ext>
            </a:extLst>
          </p:cNvPr>
          <p:cNvSpPr txBox="1"/>
          <p:nvPr/>
        </p:nvSpPr>
        <p:spPr>
          <a:xfrm>
            <a:off x="10206037" y="1128334"/>
            <a:ext cx="13547996" cy="127675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50800" tIns="50800" rIns="50800" bIns="50800" spcCol="38100" anchor="ctr">
            <a:spAutoFit/>
          </a:bodyPr>
          <a:lstStyle/>
          <a:p>
            <a:pPr marL="685800" indent="-685800" fontAlgn="auto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IE" sz="5400" dirty="0">
                <a:solidFill>
                  <a:srgbClr val="083754"/>
                </a:solidFill>
                <a:latin typeface="Open Sans"/>
              </a:rPr>
              <a:t>Register online at </a:t>
            </a:r>
            <a:r>
              <a:rPr lang="en-IE" sz="5400" dirty="0">
                <a:solidFill>
                  <a:srgbClr val="083754"/>
                </a:solidFill>
                <a:latin typeface="Open Sans"/>
                <a:hlinkClick r:id="rId3"/>
              </a:rPr>
              <a:t>www.jobsplus.ie</a:t>
            </a:r>
            <a:r>
              <a:rPr lang="en-IE" sz="5400" dirty="0">
                <a:solidFill>
                  <a:srgbClr val="083754"/>
                </a:solidFill>
                <a:latin typeface="Open Sans"/>
              </a:rPr>
              <a:t> </a:t>
            </a:r>
          </a:p>
          <a:p>
            <a:pPr marL="685800" indent="-685800" fontAlgn="auto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IE" sz="5400" dirty="0">
                <a:solidFill>
                  <a:srgbClr val="083754"/>
                </a:solidFill>
                <a:latin typeface="Open Sans"/>
              </a:rPr>
              <a:t>If an employer has already registered for JobsPlus they </a:t>
            </a:r>
            <a:r>
              <a:rPr lang="en-IE" sz="5400" b="1" dirty="0">
                <a:solidFill>
                  <a:srgbClr val="083754"/>
                </a:solidFill>
                <a:latin typeface="Open Sans"/>
              </a:rPr>
              <a:t>do not need to register again</a:t>
            </a:r>
            <a:r>
              <a:rPr lang="en-IE" sz="5400" dirty="0">
                <a:solidFill>
                  <a:srgbClr val="083754"/>
                </a:solidFill>
                <a:latin typeface="Open Sans"/>
              </a:rPr>
              <a:t> unless they are restructuring the company. </a:t>
            </a:r>
          </a:p>
          <a:p>
            <a:pPr fontAlgn="auto">
              <a:spcBef>
                <a:spcPts val="600"/>
              </a:spcBef>
              <a:spcAft>
                <a:spcPts val="1200"/>
              </a:spcAft>
              <a:defRPr/>
            </a:pPr>
            <a:endParaRPr lang="en-IE" sz="800" dirty="0">
              <a:solidFill>
                <a:srgbClr val="083754"/>
              </a:solidFill>
              <a:latin typeface="Open Sans"/>
            </a:endParaRPr>
          </a:p>
          <a:p>
            <a:pPr marL="685800" indent="-685800" fontAlgn="auto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IE" sz="5400" dirty="0">
                <a:solidFill>
                  <a:srgbClr val="083754"/>
                </a:solidFill>
                <a:latin typeface="Open Sans"/>
              </a:rPr>
              <a:t>The employer’s application is processed by the JobsPlus team. They will email the employer to tell them of the approval/rejection.</a:t>
            </a:r>
          </a:p>
          <a:p>
            <a:pPr fontAlgn="auto">
              <a:spcBef>
                <a:spcPts val="600"/>
              </a:spcBef>
              <a:spcAft>
                <a:spcPts val="1200"/>
              </a:spcAft>
              <a:defRPr/>
            </a:pPr>
            <a:endParaRPr lang="en-IE" sz="800" dirty="0">
              <a:solidFill>
                <a:srgbClr val="083754"/>
              </a:solidFill>
              <a:latin typeface="Open Sans"/>
            </a:endParaRPr>
          </a:p>
          <a:p>
            <a:pPr marL="685800" indent="-685800" fontAlgn="auto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IE" sz="5400" dirty="0">
                <a:solidFill>
                  <a:srgbClr val="083754"/>
                </a:solidFill>
                <a:latin typeface="Open Sans"/>
              </a:rPr>
              <a:t>They can advertise the vacancy free on </a:t>
            </a:r>
            <a:r>
              <a:rPr lang="en-IE" sz="5400" dirty="0">
                <a:solidFill>
                  <a:srgbClr val="083754"/>
                </a:solidFill>
                <a:latin typeface="Open Sans"/>
                <a:hlinkClick r:id="rId4"/>
              </a:rPr>
              <a:t>www.jobsireland.ie</a:t>
            </a:r>
            <a:r>
              <a:rPr lang="en-IE" sz="5400" dirty="0">
                <a:solidFill>
                  <a:srgbClr val="083754"/>
                </a:solidFill>
                <a:latin typeface="Open Sans"/>
              </a:rPr>
              <a:t>  OR</a:t>
            </a:r>
          </a:p>
          <a:p>
            <a:pPr marL="685800" indent="-685800" fontAlgn="auto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IE" sz="5400" dirty="0">
                <a:solidFill>
                  <a:srgbClr val="083754"/>
                </a:solidFill>
                <a:latin typeface="Open Sans"/>
              </a:rPr>
              <a:t>By contacting the </a:t>
            </a:r>
            <a:r>
              <a:rPr lang="en-IE" sz="5400" dirty="0">
                <a:solidFill>
                  <a:srgbClr val="083754"/>
                </a:solidFill>
                <a:highlight>
                  <a:srgbClr val="8EC449"/>
                </a:highlight>
                <a:latin typeface="Open Sans"/>
              </a:rPr>
              <a:t>local Intreo </a:t>
            </a:r>
            <a:r>
              <a:rPr lang="en-IE" sz="5400" dirty="0">
                <a:solidFill>
                  <a:schemeClr val="accent2"/>
                </a:solidFill>
                <a:highlight>
                  <a:srgbClr val="98BD44"/>
                </a:highlight>
                <a:latin typeface="Open Sans"/>
              </a:rPr>
              <a:t>Centre/ </a:t>
            </a:r>
            <a:r>
              <a:rPr lang="en-IE" sz="5400" dirty="0" err="1">
                <a:solidFill>
                  <a:schemeClr val="accent2"/>
                </a:solidFill>
                <a:latin typeface="Open Sans"/>
              </a:rPr>
              <a:t>Intreo</a:t>
            </a:r>
            <a:r>
              <a:rPr lang="en-IE" sz="5400" dirty="0">
                <a:solidFill>
                  <a:schemeClr val="accent2"/>
                </a:solidFill>
                <a:latin typeface="Open Sans"/>
              </a:rPr>
              <a:t> Partners</a:t>
            </a:r>
            <a:endParaRPr lang="en-IE" sz="5400" dirty="0">
              <a:solidFill>
                <a:schemeClr val="accent2"/>
              </a:solidFill>
              <a:latin typeface="Open Sans"/>
              <a:sym typeface="Open San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199863-EF6A-4F5A-9E53-17228D6F6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965" y="12702648"/>
            <a:ext cx="3177874" cy="998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B3510C-DCE1-4D4D-BC11-6CB5BEFD90D1}"/>
              </a:ext>
            </a:extLst>
          </p:cNvPr>
          <p:cNvPicPr/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12643752"/>
            <a:ext cx="2856742" cy="1057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05567E-1603-43E6-8BB8-8BAF573AC187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299" y="12796831"/>
            <a:ext cx="2671900" cy="88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48400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477A91-5CB8-4F3E-A28C-E93DCD53C6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863" y="54591"/>
            <a:ext cx="23355300" cy="181577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IE" sz="8000" b="1" dirty="0">
                <a:latin typeface="Open Sans"/>
              </a:rPr>
              <a:t>Employer recruits a </a:t>
            </a:r>
            <a:r>
              <a:rPr lang="en-IE" sz="8000" b="1" dirty="0" err="1">
                <a:latin typeface="Open Sans"/>
              </a:rPr>
              <a:t>Jobsplus</a:t>
            </a:r>
            <a:r>
              <a:rPr lang="en-IE" sz="8000" b="1" dirty="0">
                <a:latin typeface="Open Sans"/>
              </a:rPr>
              <a:t> approved employee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1275E4-8A30-4E30-97E4-E53D931060A6}"/>
              </a:ext>
            </a:extLst>
          </p:cNvPr>
          <p:cNvSpPr txBox="1"/>
          <p:nvPr/>
        </p:nvSpPr>
        <p:spPr>
          <a:xfrm>
            <a:off x="627857" y="2596403"/>
            <a:ext cx="7842662" cy="94743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50800" tIns="50800" rIns="50800" bIns="50800" spcCol="38100" anchor="ctr">
            <a:spAutoFit/>
          </a:bodyPr>
          <a:lstStyle/>
          <a:p>
            <a:pPr marL="857250" indent="-8572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sz="6600" dirty="0">
                <a:solidFill>
                  <a:srgbClr val="083754"/>
                </a:solidFill>
                <a:latin typeface="+mn-lt"/>
                <a:sym typeface="Open Sans"/>
              </a:rPr>
              <a:t>What happens then?</a:t>
            </a:r>
          </a:p>
          <a:p>
            <a:pPr marL="857250" indent="-8572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IE" sz="6600" dirty="0">
              <a:solidFill>
                <a:srgbClr val="083754"/>
              </a:solidFill>
              <a:latin typeface="+mn-lt"/>
              <a:sym typeface="Open Sans"/>
            </a:endParaRPr>
          </a:p>
          <a:p>
            <a:pPr marL="857250" indent="-8572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IE" sz="6600" dirty="0">
              <a:solidFill>
                <a:srgbClr val="083754"/>
              </a:solidFill>
              <a:latin typeface="+mn-lt"/>
              <a:sym typeface="Open San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IE" sz="6600" dirty="0">
              <a:solidFill>
                <a:srgbClr val="083754"/>
              </a:solidFill>
              <a:latin typeface="+mn-lt"/>
              <a:sym typeface="Open San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IE" sz="6600" dirty="0">
              <a:solidFill>
                <a:srgbClr val="083754"/>
              </a:solidFill>
              <a:latin typeface="+mn-lt"/>
              <a:sym typeface="Open Sans"/>
            </a:endParaRPr>
          </a:p>
          <a:p>
            <a:pPr marL="857250" indent="-8572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sz="6600" dirty="0">
                <a:solidFill>
                  <a:srgbClr val="083754"/>
                </a:solidFill>
                <a:latin typeface="+mn-lt"/>
                <a:sym typeface="Open Sans"/>
              </a:rPr>
              <a:t>Return the JP1 form </a:t>
            </a:r>
            <a:r>
              <a:rPr lang="en-IE" sz="6600" dirty="0">
                <a:solidFill>
                  <a:srgbClr val="083754"/>
                </a:solidFill>
                <a:latin typeface="Open Sans"/>
                <a:sym typeface="Open Sans"/>
              </a:rPr>
              <a:t>to:</a:t>
            </a:r>
          </a:p>
          <a:p>
            <a:pPr fontAlgn="auto">
              <a:spcBef>
                <a:spcPts val="600"/>
              </a:spcBef>
              <a:spcAft>
                <a:spcPts val="1200"/>
              </a:spcAft>
              <a:defRPr/>
            </a:pPr>
            <a:endParaRPr lang="en-IE" sz="6600" dirty="0">
              <a:solidFill>
                <a:srgbClr val="08375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61ADFF-392C-41AD-9C6C-9E37123AF560}"/>
              </a:ext>
            </a:extLst>
          </p:cNvPr>
          <p:cNvSpPr txBox="1"/>
          <p:nvPr/>
        </p:nvSpPr>
        <p:spPr>
          <a:xfrm>
            <a:off x="10391198" y="2525026"/>
            <a:ext cx="13743420" cy="98898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50800" tIns="50800" rIns="50800" bIns="50800" spcCol="3810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5400" dirty="0">
                <a:solidFill>
                  <a:srgbClr val="083754"/>
                </a:solidFill>
                <a:latin typeface="Open Sans"/>
                <a:ea typeface="Open Sans"/>
                <a:cs typeface="Open Sans"/>
                <a:sym typeface="Open Sans"/>
              </a:rPr>
              <a:t>The JobsPlus approved employee provides  the Employer with the *JP1 form: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5400" dirty="0">
                <a:solidFill>
                  <a:srgbClr val="083754"/>
                </a:solidFill>
                <a:latin typeface="Open Sans"/>
                <a:ea typeface="Open Sans"/>
                <a:cs typeface="Open Sans"/>
                <a:sym typeface="Open Sans"/>
              </a:rPr>
              <a:t> - Part ‘A’ is completed by the employee and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5400" dirty="0">
                <a:solidFill>
                  <a:srgbClr val="083754"/>
                </a:solidFill>
                <a:latin typeface="Open Sans"/>
                <a:ea typeface="Open Sans"/>
                <a:cs typeface="Open Sans"/>
                <a:sym typeface="Open Sans"/>
              </a:rPr>
              <a:t> - Part ‘B’ of the form must be completed by the Employer.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IE" sz="4800" dirty="0">
              <a:solidFill>
                <a:srgbClr val="08375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IE" sz="4800" dirty="0">
              <a:solidFill>
                <a:srgbClr val="08375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4800" dirty="0">
                <a:solidFill>
                  <a:srgbClr val="083754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r>
              <a:rPr lang="en-IE" sz="5400" dirty="0">
                <a:solidFill>
                  <a:srgbClr val="083754"/>
                </a:solidFill>
                <a:latin typeface="Open Sans"/>
                <a:ea typeface="Open Sans"/>
                <a:cs typeface="Open Sans"/>
                <a:sym typeface="Open Sans"/>
              </a:rPr>
              <a:t>JobsPlus Unit,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5400" dirty="0">
                <a:solidFill>
                  <a:srgbClr val="083754"/>
                </a:solidFill>
                <a:latin typeface="Open Sans"/>
                <a:ea typeface="Open Sans"/>
                <a:cs typeface="Open Sans"/>
                <a:sym typeface="Open Sans"/>
              </a:rPr>
              <a:t>	Shannon Lodge,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5400" dirty="0">
                <a:solidFill>
                  <a:srgbClr val="083754"/>
                </a:solidFill>
                <a:latin typeface="Open Sans"/>
                <a:ea typeface="Open Sans"/>
                <a:cs typeface="Open Sans"/>
                <a:sym typeface="Open Sans"/>
              </a:rPr>
              <a:t>    Carrick on </a:t>
            </a:r>
            <a:r>
              <a:rPr lang="en-IE" sz="54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Shannon,</a:t>
            </a:r>
            <a:endParaRPr lang="en-IE" sz="5400" dirty="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5400" dirty="0">
                <a:solidFill>
                  <a:srgbClr val="083754"/>
                </a:solidFill>
                <a:latin typeface="Open Sans"/>
                <a:ea typeface="Open Sans"/>
                <a:cs typeface="Open Sans"/>
                <a:sym typeface="Open Sans"/>
              </a:rPr>
              <a:t>	Co Leitrim, N41 KD81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199863-EF6A-4F5A-9E53-17228D6F6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965" y="12702648"/>
            <a:ext cx="3177874" cy="998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B3510C-DCE1-4D4D-BC11-6CB5BEFD90D1}"/>
              </a:ext>
            </a:extLst>
          </p:cNvPr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12643752"/>
            <a:ext cx="2856742" cy="1057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05567E-1603-43E6-8BB8-8BAF573AC187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299" y="12796831"/>
            <a:ext cx="2671900" cy="88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23471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Standard">
  <a:themeElements>
    <a:clrScheme name="INTREO PALET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97BF3A"/>
      </a:accent1>
      <a:accent2>
        <a:srgbClr val="083754"/>
      </a:accent2>
      <a:accent3>
        <a:srgbClr val="F8B92B"/>
      </a:accent3>
      <a:accent4>
        <a:srgbClr val="E96A2E"/>
      </a:accent4>
      <a:accent5>
        <a:srgbClr val="898988"/>
      </a:accent5>
      <a:accent6>
        <a:srgbClr val="723282"/>
      </a:accent6>
      <a:hlink>
        <a:srgbClr val="79C9E0"/>
      </a:hlink>
      <a:folHlink>
        <a:srgbClr val="E12245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Open Sans"/>
            <a:ea typeface="Open Sans"/>
            <a:cs typeface="Open Sans"/>
            <a:sym typeface="Open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SocialProtection_Dept_PPT-Template" id="{4068CDE5-3576-A945-9F06-E9C00C727866}" vid="{296A4438-9270-F947-9C3D-FB1813B99B97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Open Sans"/>
            <a:ea typeface="Open Sans"/>
            <a:cs typeface="Open Sans"/>
            <a:sym typeface="Open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410D9E0F5B8C4896A5B9BCD65ED1E3" ma:contentTypeVersion="2" ma:contentTypeDescription="Create a new document." ma:contentTypeScope="" ma:versionID="ceccf1e7a480d4810e41a30a6735490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1a91256eb410184395d14a1a973db4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96CAA39-86E6-4190-9215-E346AEC8BDD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B4F2767-5829-403A-B8C1-5B6F5EAFE5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Standard</Template>
  <TotalTime>6696</TotalTime>
  <Words>1459</Words>
  <Application>Microsoft Office PowerPoint</Application>
  <PresentationFormat>Custom</PresentationFormat>
  <Paragraphs>211</Paragraphs>
  <Slides>24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.AppleSystemUIFont</vt:lpstr>
      <vt:lpstr>Arial</vt:lpstr>
      <vt:lpstr>Calibri</vt:lpstr>
      <vt:lpstr>Georgia</vt:lpstr>
      <vt:lpstr>Helvetica Neue</vt:lpstr>
      <vt:lpstr>Open Sans</vt:lpstr>
      <vt:lpstr>Wingdings</vt:lpstr>
      <vt:lpstr>Standard</vt:lpstr>
      <vt:lpstr>PowerPoint Presentation</vt:lpstr>
      <vt:lpstr>What is JobsPlus?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Slide</dc:title>
  <dc:creator>Natalie Keville</dc:creator>
  <cp:lastModifiedBy>Kristine Silina</cp:lastModifiedBy>
  <cp:revision>269</cp:revision>
  <cp:lastPrinted>2021-07-13T15:30:58Z</cp:lastPrinted>
  <dcterms:created xsi:type="dcterms:W3CDTF">2018-06-08T10:21:32Z</dcterms:created>
  <dcterms:modified xsi:type="dcterms:W3CDTF">2023-02-17T10:34:49Z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0x0101005E410D9E0F5B8C4896A5B9BCD65ED1E3</vt:lpwstr>
  </property>
</Properties>
</file>